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58" r:id="rId4"/>
    <p:sldId id="260" r:id="rId5"/>
    <p:sldId id="262" r:id="rId6"/>
    <p:sldId id="261" r:id="rId7"/>
    <p:sldId id="263"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23E"/>
    <a:srgbClr val="002060"/>
    <a:srgbClr val="00136F"/>
    <a:srgbClr val="011893"/>
    <a:srgbClr val="004353"/>
    <a:srgbClr val="292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6"/>
    <p:restoredTop sz="94700"/>
  </p:normalViewPr>
  <p:slideViewPr>
    <p:cSldViewPr snapToGrid="0" snapToObjects="1" showGuides="1">
      <p:cViewPr varScale="1">
        <p:scale>
          <a:sx n="109" d="100"/>
          <a:sy n="109" d="100"/>
        </p:scale>
        <p:origin x="216"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6B877-E35D-3E40-B8BA-BF8F6306B83D}" type="datetimeFigureOut">
              <a:rPr lang="en-US" smtClean="0"/>
              <a:t>6/25/20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521BB-FDC7-624B-8C43-885D0AA8BBCA}" type="slidenum">
              <a:rPr lang="en-US" smtClean="0"/>
              <a:t>‹N›</a:t>
            </a:fld>
            <a:endParaRPr lang="en-US"/>
          </a:p>
        </p:txBody>
      </p:sp>
    </p:spTree>
    <p:extLst>
      <p:ext uri="{BB962C8B-B14F-4D97-AF65-F5344CB8AC3E}">
        <p14:creationId xmlns:p14="http://schemas.microsoft.com/office/powerpoint/2010/main" val="275898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418CA-764A-EE43-9827-1CB8EE3A2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egnaposto data 3">
            <a:extLst>
              <a:ext uri="{FF2B5EF4-FFF2-40B4-BE49-F238E27FC236}">
                <a16:creationId xmlns:a16="http://schemas.microsoft.com/office/drawing/2014/main" id="{4A7B4A71-FD88-504A-B65B-FE5408B8AE7E}"/>
              </a:ext>
            </a:extLst>
          </p:cNvPr>
          <p:cNvSpPr>
            <a:spLocks noGrp="1"/>
          </p:cNvSpPr>
          <p:nvPr>
            <p:ph type="dt" sz="half" idx="10"/>
          </p:nvPr>
        </p:nvSpPr>
        <p:spPr/>
        <p:txBody>
          <a:bodyPr/>
          <a:lstStyle/>
          <a:p>
            <a:fld id="{1667F049-DAD0-634C-8565-5D61F06EEF17}" type="datetime1">
              <a:rPr lang="it-IT" smtClean="0"/>
              <a:t>25/06/20</a:t>
            </a:fld>
            <a:endParaRPr lang="en-US"/>
          </a:p>
        </p:txBody>
      </p:sp>
      <p:sp>
        <p:nvSpPr>
          <p:cNvPr id="6" name="Segnaposto numero diapositiva 5">
            <a:extLst>
              <a:ext uri="{FF2B5EF4-FFF2-40B4-BE49-F238E27FC236}">
                <a16:creationId xmlns:a16="http://schemas.microsoft.com/office/drawing/2014/main" id="{75337B35-C928-A245-951C-10AC7739F0B7}"/>
              </a:ext>
            </a:extLst>
          </p:cNvPr>
          <p:cNvSpPr>
            <a:spLocks noGrp="1"/>
          </p:cNvSpPr>
          <p:nvPr>
            <p:ph type="sldNum" sz="quarter" idx="12"/>
          </p:nvPr>
        </p:nvSpPr>
        <p:spPr/>
        <p:txBody>
          <a:bodyPr/>
          <a:lstStyle/>
          <a:p>
            <a:fld id="{0D6BD911-1A3E-CB49-8D40-7D4F8E24FC8A}" type="slidenum">
              <a:rPr lang="en-US" smtClean="0"/>
              <a:t>‹N›</a:t>
            </a:fld>
            <a:endParaRPr lang="en-US"/>
          </a:p>
        </p:txBody>
      </p:sp>
      <p:sp>
        <p:nvSpPr>
          <p:cNvPr id="8" name="Rettangolo 7">
            <a:extLst>
              <a:ext uri="{FF2B5EF4-FFF2-40B4-BE49-F238E27FC236}">
                <a16:creationId xmlns:a16="http://schemas.microsoft.com/office/drawing/2014/main" id="{C6F9C326-1031-8C4D-8CDD-FC7D9102A920}"/>
              </a:ext>
            </a:extLst>
          </p:cNvPr>
          <p:cNvSpPr/>
          <p:nvPr userDrawn="1"/>
        </p:nvSpPr>
        <p:spPr>
          <a:xfrm>
            <a:off x="0" y="5549901"/>
            <a:ext cx="12192000" cy="130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asellaDiTesto 8">
            <a:extLst>
              <a:ext uri="{FF2B5EF4-FFF2-40B4-BE49-F238E27FC236}">
                <a16:creationId xmlns:a16="http://schemas.microsoft.com/office/drawing/2014/main" id="{0544F1B1-2F03-2A47-BEE1-013347F0D391}"/>
              </a:ext>
            </a:extLst>
          </p:cNvPr>
          <p:cNvSpPr txBox="1"/>
          <p:nvPr userDrawn="1"/>
        </p:nvSpPr>
        <p:spPr>
          <a:xfrm>
            <a:off x="8368143" y="6014683"/>
            <a:ext cx="279522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Calibri" charset="0"/>
                <a:ea typeface="Calibri" charset="0"/>
                <a:cs typeface="Calibri" charset="0"/>
              </a:rPr>
              <a:t>SUPPORTED BY AN UNRESTRICTED EDUCATIONAL SPONSORSHIP FROM</a:t>
            </a:r>
            <a:endParaRPr lang="en-US" sz="1200" b="0" dirty="0">
              <a:solidFill>
                <a:srgbClr val="141415"/>
              </a:solidFill>
              <a:latin typeface="Calibri" charset="0"/>
              <a:ea typeface="Calibri" charset="0"/>
              <a:cs typeface="Calibri" charset="0"/>
            </a:endParaRPr>
          </a:p>
        </p:txBody>
      </p:sp>
      <p:pic>
        <p:nvPicPr>
          <p:cNvPr id="10" name="Immagine 9" descr="lilly.png">
            <a:extLst>
              <a:ext uri="{FF2B5EF4-FFF2-40B4-BE49-F238E27FC236}">
                <a16:creationId xmlns:a16="http://schemas.microsoft.com/office/drawing/2014/main" id="{B0AFD33C-3DFB-8640-97F5-E5F4105EFE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22538" y="6014006"/>
            <a:ext cx="93186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B410FD8-0515-244F-A60D-02CF4DD74897}"/>
              </a:ext>
            </a:extLst>
          </p:cNvPr>
          <p:cNvSpPr/>
          <p:nvPr userDrawn="1"/>
        </p:nvSpPr>
        <p:spPr>
          <a:xfrm>
            <a:off x="0" y="815009"/>
            <a:ext cx="12192000" cy="3816626"/>
          </a:xfrm>
          <a:prstGeom prst="rect">
            <a:avLst/>
          </a:prstGeom>
          <a:gradFill flip="none" rotWithShape="1">
            <a:gsLst>
              <a:gs pos="0">
                <a:srgbClr val="A9223E">
                  <a:shade val="30000"/>
                  <a:satMod val="115000"/>
                </a:srgbClr>
              </a:gs>
              <a:gs pos="96000">
                <a:srgbClr val="A9223E">
                  <a:shade val="67500"/>
                  <a:satMod val="115000"/>
                  <a:alpha val="89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7F37B37-9A2E-3743-8047-47CB59B725EA}"/>
              </a:ext>
            </a:extLst>
          </p:cNvPr>
          <p:cNvSpPr txBox="1"/>
          <p:nvPr userDrawn="1"/>
        </p:nvSpPr>
        <p:spPr>
          <a:xfrm>
            <a:off x="5170098" y="3592640"/>
            <a:ext cx="1851789" cy="523220"/>
          </a:xfrm>
          <a:prstGeom prst="rect">
            <a:avLst/>
          </a:prstGeom>
          <a:noFill/>
        </p:spPr>
        <p:txBody>
          <a:bodyPr wrap="none" rtlCol="0">
            <a:spAutoFit/>
          </a:bodyPr>
          <a:lstStyle/>
          <a:p>
            <a:r>
              <a:rPr lang="en-US" sz="2800" b="1" spc="300" dirty="0">
                <a:solidFill>
                  <a:schemeClr val="bg1"/>
                </a:solidFill>
                <a:latin typeface="+mj-lt"/>
              </a:rPr>
              <a:t>SLIDE KIT</a:t>
            </a:r>
          </a:p>
        </p:txBody>
      </p:sp>
      <p:pic>
        <p:nvPicPr>
          <p:cNvPr id="7" name="Picture 6">
            <a:extLst>
              <a:ext uri="{FF2B5EF4-FFF2-40B4-BE49-F238E27FC236}">
                <a16:creationId xmlns:a16="http://schemas.microsoft.com/office/drawing/2014/main" id="{932D5D6C-AF64-F44D-8A05-4FF373CAC2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573" y="1332273"/>
            <a:ext cx="4916841" cy="1865321"/>
          </a:xfrm>
          <a:prstGeom prst="rect">
            <a:avLst/>
          </a:prstGeom>
        </p:spPr>
      </p:pic>
      <p:pic>
        <p:nvPicPr>
          <p:cNvPr id="12" name="Picture 11">
            <a:extLst>
              <a:ext uri="{FF2B5EF4-FFF2-40B4-BE49-F238E27FC236}">
                <a16:creationId xmlns:a16="http://schemas.microsoft.com/office/drawing/2014/main" id="{DD437B32-3BE7-5E44-B07D-4D36F99EBD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063" y="5924035"/>
            <a:ext cx="1734321" cy="571500"/>
          </a:xfrm>
          <a:prstGeom prst="rect">
            <a:avLst/>
          </a:prstGeom>
        </p:spPr>
      </p:pic>
    </p:spTree>
    <p:extLst>
      <p:ext uri="{BB962C8B-B14F-4D97-AF65-F5344CB8AC3E}">
        <p14:creationId xmlns:p14="http://schemas.microsoft.com/office/powerpoint/2010/main" val="276605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247C8C-358E-A145-96E0-58318D269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05F3A8DC-7A14-C443-BDB0-182CAE0D5699}"/>
              </a:ext>
            </a:extLst>
          </p:cNvPr>
          <p:cNvSpPr/>
          <p:nvPr userDrawn="1"/>
        </p:nvSpPr>
        <p:spPr>
          <a:xfrm>
            <a:off x="0" y="0"/>
            <a:ext cx="12192000" cy="5841951"/>
          </a:xfrm>
          <a:prstGeom prst="rect">
            <a:avLst/>
          </a:prstGeom>
          <a:gradFill flip="none" rotWithShape="1">
            <a:gsLst>
              <a:gs pos="0">
                <a:srgbClr val="A9223E">
                  <a:shade val="30000"/>
                  <a:satMod val="115000"/>
                  <a:alpha val="77000"/>
                </a:srgbClr>
              </a:gs>
              <a:gs pos="96000">
                <a:srgbClr val="A9223E">
                  <a:shade val="67500"/>
                  <a:satMod val="115000"/>
                  <a:alpha val="89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7">
            <a:extLst>
              <a:ext uri="{FF2B5EF4-FFF2-40B4-BE49-F238E27FC236}">
                <a16:creationId xmlns:a16="http://schemas.microsoft.com/office/drawing/2014/main" id="{8B9BDF1A-5048-F54A-8F77-BEB3A43C49E1}"/>
              </a:ext>
            </a:extLst>
          </p:cNvPr>
          <p:cNvSpPr/>
          <p:nvPr userDrawn="1"/>
        </p:nvSpPr>
        <p:spPr>
          <a:xfrm>
            <a:off x="0" y="5818869"/>
            <a:ext cx="12192000" cy="1039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Immagine 7">
            <a:extLst>
              <a:ext uri="{FF2B5EF4-FFF2-40B4-BE49-F238E27FC236}">
                <a16:creationId xmlns:a16="http://schemas.microsoft.com/office/drawing/2014/main" id="{AFADB9D3-334B-2340-8D90-3A16A8C3659E}"/>
              </a:ext>
            </a:extLst>
          </p:cNvPr>
          <p:cNvPicPr>
            <a:picLocks noChangeAspect="1"/>
          </p:cNvPicPr>
          <p:nvPr userDrawn="1"/>
        </p:nvPicPr>
        <p:blipFill>
          <a:blip r:embed="rId3"/>
          <a:stretch>
            <a:fillRect/>
          </a:stretch>
        </p:blipFill>
        <p:spPr>
          <a:xfrm>
            <a:off x="10582579" y="6171151"/>
            <a:ext cx="1177682" cy="334569"/>
          </a:xfrm>
          <a:prstGeom prst="rect">
            <a:avLst/>
          </a:prstGeom>
        </p:spPr>
      </p:pic>
      <p:sp>
        <p:nvSpPr>
          <p:cNvPr id="9" name="Rettangolo 8">
            <a:extLst>
              <a:ext uri="{FF2B5EF4-FFF2-40B4-BE49-F238E27FC236}">
                <a16:creationId xmlns:a16="http://schemas.microsoft.com/office/drawing/2014/main" id="{20A54DB0-402D-C646-9536-02EACEBC8C87}"/>
              </a:ext>
            </a:extLst>
          </p:cNvPr>
          <p:cNvSpPr/>
          <p:nvPr userDrawn="1"/>
        </p:nvSpPr>
        <p:spPr>
          <a:xfrm>
            <a:off x="838200" y="4119314"/>
            <a:ext cx="6096000" cy="400110"/>
          </a:xfrm>
          <a:prstGeom prst="rect">
            <a:avLst/>
          </a:prstGeom>
        </p:spPr>
        <p:txBody>
          <a:bodyPr>
            <a:spAutoFit/>
          </a:bodyPr>
          <a:lstStyle/>
          <a:p>
            <a:r>
              <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rPr>
              <a:t>Presented by</a:t>
            </a:r>
          </a:p>
        </p:txBody>
      </p:sp>
      <p:sp>
        <p:nvSpPr>
          <p:cNvPr id="10" name="Titolo 1">
            <a:extLst>
              <a:ext uri="{FF2B5EF4-FFF2-40B4-BE49-F238E27FC236}">
                <a16:creationId xmlns:a16="http://schemas.microsoft.com/office/drawing/2014/main" id="{6C7F9F16-8575-814C-9586-814BB3F9801C}"/>
              </a:ext>
            </a:extLst>
          </p:cNvPr>
          <p:cNvSpPr>
            <a:spLocks noGrp="1"/>
          </p:cNvSpPr>
          <p:nvPr>
            <p:ph type="title" hasCustomPrompt="1"/>
          </p:nvPr>
        </p:nvSpPr>
        <p:spPr>
          <a:xfrm>
            <a:off x="838200" y="2251075"/>
            <a:ext cx="10515600" cy="1325563"/>
          </a:xfrm>
        </p:spPr>
        <p:txBody>
          <a:bodyPr/>
          <a:lstStyle>
            <a:lvl1pPr>
              <a:defRPr>
                <a:solidFill>
                  <a:schemeClr val="bg1"/>
                </a:solidFill>
              </a:defRPr>
            </a:lvl1pPr>
          </a:lstStyle>
          <a:p>
            <a:r>
              <a:rPr lang="en-US" noProof="0" dirty="0"/>
              <a:t>What’s New in Psoriasis?</a:t>
            </a:r>
          </a:p>
        </p:txBody>
      </p:sp>
      <p:sp>
        <p:nvSpPr>
          <p:cNvPr id="12" name="Segnaposto testo 11">
            <a:extLst>
              <a:ext uri="{FF2B5EF4-FFF2-40B4-BE49-F238E27FC236}">
                <a16:creationId xmlns:a16="http://schemas.microsoft.com/office/drawing/2014/main" id="{FC669FDB-0F54-9C4A-9881-E3C893B3F09A}"/>
              </a:ext>
            </a:extLst>
          </p:cNvPr>
          <p:cNvSpPr>
            <a:spLocks noGrp="1"/>
          </p:cNvSpPr>
          <p:nvPr>
            <p:ph type="body" sz="quarter" idx="13"/>
          </p:nvPr>
        </p:nvSpPr>
        <p:spPr>
          <a:xfrm>
            <a:off x="838200" y="4531449"/>
            <a:ext cx="2640012" cy="717550"/>
          </a:xfrm>
        </p:spPr>
        <p:txBody>
          <a:bodyPr>
            <a:noAutofit/>
          </a:bodyPr>
          <a:lstStyle>
            <a:lvl1pPr marL="0" indent="0">
              <a:buNone/>
              <a:defRPr lang="en-US" sz="1200" kern="1200" dirty="0">
                <a:solidFill>
                  <a:schemeClr val="bg1"/>
                </a:solidFill>
                <a:latin typeface="+mj-lt"/>
                <a:ea typeface="+mj-ea"/>
                <a:cs typeface="+mj-cs"/>
              </a:defRPr>
            </a:lvl1pPr>
            <a:lvl2pPr>
              <a:defRPr sz="1600">
                <a:ln>
                  <a:solidFill>
                    <a:schemeClr val="bg1"/>
                  </a:solidFill>
                </a:ln>
              </a:defRPr>
            </a:lvl2pPr>
            <a:lvl3pPr>
              <a:defRPr sz="1400">
                <a:ln>
                  <a:solidFill>
                    <a:schemeClr val="bg1"/>
                  </a:solidFill>
                </a:ln>
              </a:defRPr>
            </a:lvl3pPr>
            <a:lvl4pPr>
              <a:defRPr sz="1200">
                <a:ln>
                  <a:solidFill>
                    <a:schemeClr val="bg1"/>
                  </a:solidFill>
                </a:ln>
              </a:defRPr>
            </a:lvl4pPr>
            <a:lvl5pPr>
              <a:defRPr sz="1200">
                <a:ln>
                  <a:solidFill>
                    <a:schemeClr val="bg1"/>
                  </a:solidFill>
                </a:ln>
              </a:defRPr>
            </a:lvl5pPr>
          </a:lstStyle>
          <a:p>
            <a:pPr lvl="0"/>
            <a:endParaRPr lang="en-US" noProof="0" dirty="0"/>
          </a:p>
        </p:txBody>
      </p:sp>
      <p:sp>
        <p:nvSpPr>
          <p:cNvPr id="14" name="CasellaDiTesto 10">
            <a:extLst>
              <a:ext uri="{FF2B5EF4-FFF2-40B4-BE49-F238E27FC236}">
                <a16:creationId xmlns:a16="http://schemas.microsoft.com/office/drawing/2014/main" id="{4F2F3D9E-D51D-604C-9325-E6A14B10F7BD}"/>
              </a:ext>
            </a:extLst>
          </p:cNvPr>
          <p:cNvSpPr txBox="1"/>
          <p:nvPr userDrawn="1"/>
        </p:nvSpPr>
        <p:spPr>
          <a:xfrm>
            <a:off x="324842" y="6015269"/>
            <a:ext cx="8525434" cy="669414"/>
          </a:xfrm>
          <a:prstGeom prst="rect">
            <a:avLst/>
          </a:prstGeom>
          <a:noFill/>
        </p:spPr>
        <p:txBody>
          <a:bodyPr wrap="square" rtlCol="0">
            <a:spAutoFit/>
          </a:bodyPr>
          <a:lstStyle/>
          <a:p>
            <a:pPr algn="just"/>
            <a:r>
              <a:rPr lang="en-US" sz="1050" b="1" dirty="0"/>
              <a:t>Developed by Infomedica – Medical Education &amp; Information</a:t>
            </a:r>
          </a:p>
          <a:p>
            <a:pPr algn="just"/>
            <a:r>
              <a:rPr lang="en-US" sz="900" dirty="0"/>
              <a:t>ADA 80</a:t>
            </a:r>
            <a:r>
              <a:rPr lang="en-US" sz="900" baseline="30000" dirty="0"/>
              <a:t>th</a:t>
            </a:r>
            <a:r>
              <a:rPr lang="en-US" sz="900" dirty="0"/>
              <a:t> Virtual Scientific Sessions content is made available to an international audience through a licensing agreement between Infomedica and the American Diabetes Association. Infomedica is an independent medical education provider that delivers medical information to healthcare professionals through conference coverage and online educational programs and activities.</a:t>
            </a:r>
          </a:p>
        </p:txBody>
      </p:sp>
      <p:sp>
        <p:nvSpPr>
          <p:cNvPr id="16" name="TextBox 15">
            <a:extLst>
              <a:ext uri="{FF2B5EF4-FFF2-40B4-BE49-F238E27FC236}">
                <a16:creationId xmlns:a16="http://schemas.microsoft.com/office/drawing/2014/main" id="{F5411272-5F89-3745-B1CA-8E3C20D15639}"/>
              </a:ext>
            </a:extLst>
          </p:cNvPr>
          <p:cNvSpPr txBox="1"/>
          <p:nvPr userDrawn="1"/>
        </p:nvSpPr>
        <p:spPr>
          <a:xfrm>
            <a:off x="838200" y="840548"/>
            <a:ext cx="1851789" cy="523220"/>
          </a:xfrm>
          <a:prstGeom prst="rect">
            <a:avLst/>
          </a:prstGeom>
          <a:noFill/>
        </p:spPr>
        <p:txBody>
          <a:bodyPr wrap="none" rtlCol="0">
            <a:spAutoFit/>
          </a:bodyPr>
          <a:lstStyle/>
          <a:p>
            <a:r>
              <a:rPr lang="en-US" sz="2800" b="1" spc="300" dirty="0">
                <a:solidFill>
                  <a:schemeClr val="bg1"/>
                </a:solidFill>
                <a:latin typeface="+mj-lt"/>
              </a:rPr>
              <a:t>SLIDE KIT</a:t>
            </a:r>
          </a:p>
        </p:txBody>
      </p:sp>
    </p:spTree>
    <p:extLst>
      <p:ext uri="{BB962C8B-B14F-4D97-AF65-F5344CB8AC3E}">
        <p14:creationId xmlns:p14="http://schemas.microsoft.com/office/powerpoint/2010/main" val="389628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52C12-C0A7-FA4C-BF31-E0C6D99C3EE2}"/>
              </a:ext>
            </a:extLst>
          </p:cNvPr>
          <p:cNvSpPr>
            <a:spLocks noGrp="1"/>
          </p:cNvSpPr>
          <p:nvPr>
            <p:ph type="title" hasCustomPrompt="1"/>
          </p:nvPr>
        </p:nvSpPr>
        <p:spPr>
          <a:xfrm>
            <a:off x="838200" y="681037"/>
            <a:ext cx="10515600" cy="1009651"/>
          </a:xfrm>
        </p:spPr>
        <p:txBody>
          <a:bodyPr/>
          <a:lstStyle>
            <a:lvl1pPr>
              <a:defRPr>
                <a:solidFill>
                  <a:srgbClr val="A9223E"/>
                </a:solidFill>
              </a:defRPr>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r>
              <a:rPr lang="en-US" noProof="0" dirty="0"/>
              <a:t> </a:t>
            </a:r>
            <a:r>
              <a:rPr lang="en-US" noProof="0" dirty="0" err="1"/>
              <a:t>dello</a:t>
            </a:r>
            <a:r>
              <a:rPr lang="en-US" noProof="0" dirty="0"/>
              <a:t> schema</a:t>
            </a:r>
          </a:p>
        </p:txBody>
      </p:sp>
      <p:sp>
        <p:nvSpPr>
          <p:cNvPr id="3" name="Segnaposto contenuto 2">
            <a:extLst>
              <a:ext uri="{FF2B5EF4-FFF2-40B4-BE49-F238E27FC236}">
                <a16:creationId xmlns:a16="http://schemas.microsoft.com/office/drawing/2014/main" id="{B99EB991-402A-8F4F-A2F9-8BE6F490B351}"/>
              </a:ext>
            </a:extLst>
          </p:cNvPr>
          <p:cNvSpPr>
            <a:spLocks noGrp="1"/>
          </p:cNvSpPr>
          <p:nvPr>
            <p:ph idx="1" hasCustomPrompt="1"/>
          </p:nvPr>
        </p:nvSpPr>
        <p:spPr/>
        <p:txBody>
          <a:bodyPr>
            <a:normAutofit/>
          </a:bodyPr>
          <a:lstStyle>
            <a:lvl1pPr>
              <a:defRPr sz="2400"/>
            </a:lvl1pPr>
            <a:lvl2pPr>
              <a:defRPr sz="2000"/>
            </a:lvl2pPr>
            <a:lvl3pPr>
              <a:defRPr sz="1800"/>
            </a:lvl3pPr>
            <a:lvl4pPr>
              <a:defRPr sz="1600"/>
            </a:lvl4pPr>
            <a:lvl5pPr>
              <a:defRPr sz="1600"/>
            </a:lvl5p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FD8EDC6D-CD28-884D-9E8D-B2505CD2A785}"/>
              </a:ext>
            </a:extLst>
          </p:cNvPr>
          <p:cNvSpPr>
            <a:spLocks noGrp="1"/>
          </p:cNvSpPr>
          <p:nvPr>
            <p:ph type="dt" sz="half" idx="10"/>
          </p:nvPr>
        </p:nvSpPr>
        <p:spPr/>
        <p:txBody>
          <a:bodyPr/>
          <a:lstStyle/>
          <a:p>
            <a:fld id="{D3DB5473-53C5-784E-938C-41DE14085FE8}" type="datetime1">
              <a:rPr lang="it-IT" smtClean="0"/>
              <a:t>25/06/20</a:t>
            </a:fld>
            <a:endParaRPr lang="en-US"/>
          </a:p>
        </p:txBody>
      </p:sp>
      <p:sp>
        <p:nvSpPr>
          <p:cNvPr id="6" name="Segnaposto numero diapositiva 5">
            <a:extLst>
              <a:ext uri="{FF2B5EF4-FFF2-40B4-BE49-F238E27FC236}">
                <a16:creationId xmlns:a16="http://schemas.microsoft.com/office/drawing/2014/main" id="{7F7B8B8D-A463-0A4A-9DC1-8C99441BAD2B}"/>
              </a:ext>
            </a:extLst>
          </p:cNvPr>
          <p:cNvSpPr>
            <a:spLocks noGrp="1"/>
          </p:cNvSpPr>
          <p:nvPr>
            <p:ph type="sldNum" sz="quarter" idx="12"/>
          </p:nvPr>
        </p:nvSpPr>
        <p:spPr/>
        <p:txBody>
          <a:bodyPr/>
          <a:lstStyle/>
          <a:p>
            <a:fld id="{0D6BD911-1A3E-CB49-8D40-7D4F8E24FC8A}" type="slidenum">
              <a:rPr lang="en-US" smtClean="0"/>
              <a:t>‹N›</a:t>
            </a:fld>
            <a:endParaRPr lang="en-US"/>
          </a:p>
        </p:txBody>
      </p:sp>
      <p:pic>
        <p:nvPicPr>
          <p:cNvPr id="15" name="Immagine 7">
            <a:extLst>
              <a:ext uri="{FF2B5EF4-FFF2-40B4-BE49-F238E27FC236}">
                <a16:creationId xmlns:a16="http://schemas.microsoft.com/office/drawing/2014/main" id="{3B7886CD-ADB5-5F4B-9C12-8F26AF554C0D}"/>
              </a:ext>
            </a:extLst>
          </p:cNvPr>
          <p:cNvPicPr>
            <a:picLocks noChangeAspect="1"/>
          </p:cNvPicPr>
          <p:nvPr userDrawn="1"/>
        </p:nvPicPr>
        <p:blipFill>
          <a:blip r:embed="rId2"/>
          <a:stretch>
            <a:fillRect/>
          </a:stretch>
        </p:blipFill>
        <p:spPr>
          <a:xfrm>
            <a:off x="10224609" y="6352774"/>
            <a:ext cx="1177682" cy="334569"/>
          </a:xfrm>
          <a:prstGeom prst="rect">
            <a:avLst/>
          </a:prstGeom>
        </p:spPr>
      </p:pic>
      <p:sp>
        <p:nvSpPr>
          <p:cNvPr id="16" name="TextBox 15">
            <a:extLst>
              <a:ext uri="{FF2B5EF4-FFF2-40B4-BE49-F238E27FC236}">
                <a16:creationId xmlns:a16="http://schemas.microsoft.com/office/drawing/2014/main" id="{CFDB7C7D-157B-134F-8301-64E2849E7F7F}"/>
              </a:ext>
            </a:extLst>
          </p:cNvPr>
          <p:cNvSpPr txBox="1"/>
          <p:nvPr userDrawn="1"/>
        </p:nvSpPr>
        <p:spPr>
          <a:xfrm>
            <a:off x="9302827" y="6434258"/>
            <a:ext cx="962123" cy="246221"/>
          </a:xfrm>
          <a:prstGeom prst="rect">
            <a:avLst/>
          </a:prstGeom>
          <a:noFill/>
        </p:spPr>
        <p:txBody>
          <a:bodyPr wrap="none" rtlCol="0">
            <a:spAutoFit/>
          </a:bodyPr>
          <a:lstStyle/>
          <a:p>
            <a:r>
              <a:rPr lang="en-US" sz="1000" dirty="0">
                <a:latin typeface="+mj-lt"/>
              </a:rPr>
              <a:t>DEVELOPED BY</a:t>
            </a:r>
          </a:p>
        </p:txBody>
      </p:sp>
      <p:sp>
        <p:nvSpPr>
          <p:cNvPr id="17" name="Rectangle 16">
            <a:extLst>
              <a:ext uri="{FF2B5EF4-FFF2-40B4-BE49-F238E27FC236}">
                <a16:creationId xmlns:a16="http://schemas.microsoft.com/office/drawing/2014/main" id="{B14AFD43-37F6-CB4F-A1CE-418D151FFBF2}"/>
              </a:ext>
            </a:extLst>
          </p:cNvPr>
          <p:cNvSpPr/>
          <p:nvPr userDrawn="1"/>
        </p:nvSpPr>
        <p:spPr>
          <a:xfrm>
            <a:off x="-1" y="0"/>
            <a:ext cx="12192000" cy="365125"/>
          </a:xfrm>
          <a:prstGeom prst="rect">
            <a:avLst/>
          </a:prstGeom>
          <a:gradFill flip="none" rotWithShape="1">
            <a:gsLst>
              <a:gs pos="0">
                <a:srgbClr val="A9223E">
                  <a:shade val="30000"/>
                  <a:satMod val="115000"/>
                </a:srgbClr>
              </a:gs>
              <a:gs pos="50000">
                <a:srgbClr val="A9223E">
                  <a:shade val="67500"/>
                  <a:satMod val="115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F8292DF-991E-C14D-8EB0-CBA79090DFDE}"/>
              </a:ext>
            </a:extLst>
          </p:cNvPr>
          <p:cNvSpPr txBox="1"/>
          <p:nvPr userDrawn="1"/>
        </p:nvSpPr>
        <p:spPr>
          <a:xfrm>
            <a:off x="9982200" y="63262"/>
            <a:ext cx="2113079" cy="246221"/>
          </a:xfrm>
          <a:prstGeom prst="rect">
            <a:avLst/>
          </a:prstGeom>
          <a:noFill/>
        </p:spPr>
        <p:txBody>
          <a:bodyPr wrap="none" rtlCol="0">
            <a:spAutoFit/>
          </a:bodyPr>
          <a:lstStyle/>
          <a:p>
            <a:pPr algn="ctr"/>
            <a:r>
              <a:rPr lang="en-US" sz="1000" spc="300" dirty="0">
                <a:solidFill>
                  <a:schemeClr val="bg1"/>
                </a:solidFill>
                <a:latin typeface="+mj-lt"/>
              </a:rPr>
              <a:t>OFFICIAL HIGHLIGHTS </a:t>
            </a:r>
          </a:p>
        </p:txBody>
      </p:sp>
      <p:sp>
        <p:nvSpPr>
          <p:cNvPr id="19" name="TextBox 18">
            <a:extLst>
              <a:ext uri="{FF2B5EF4-FFF2-40B4-BE49-F238E27FC236}">
                <a16:creationId xmlns:a16="http://schemas.microsoft.com/office/drawing/2014/main" id="{8BC607C8-02B4-4F4A-A785-E6DB6B8CDFB9}"/>
              </a:ext>
            </a:extLst>
          </p:cNvPr>
          <p:cNvSpPr txBox="1"/>
          <p:nvPr userDrawn="1"/>
        </p:nvSpPr>
        <p:spPr>
          <a:xfrm>
            <a:off x="304756" y="63262"/>
            <a:ext cx="5423280" cy="246221"/>
          </a:xfrm>
          <a:prstGeom prst="rect">
            <a:avLst/>
          </a:prstGeom>
          <a:noFill/>
        </p:spPr>
        <p:txBody>
          <a:bodyPr wrap="none" rtlCol="0">
            <a:spAutoFit/>
          </a:bodyPr>
          <a:lstStyle/>
          <a:p>
            <a:r>
              <a:rPr lang="en-US" sz="1000" spc="300" dirty="0">
                <a:solidFill>
                  <a:schemeClr val="bg1"/>
                </a:solidFill>
                <a:latin typeface="+mj-lt"/>
              </a:rPr>
              <a:t>AMERICAN DIABETES ASSOCIATION 80</a:t>
            </a:r>
            <a:r>
              <a:rPr lang="en-US" sz="1000" spc="300" baseline="30000" dirty="0">
                <a:solidFill>
                  <a:schemeClr val="bg1"/>
                </a:solidFill>
                <a:latin typeface="+mj-lt"/>
              </a:rPr>
              <a:t>TH</a:t>
            </a:r>
            <a:r>
              <a:rPr lang="en-US" sz="1000" spc="300" dirty="0">
                <a:solidFill>
                  <a:schemeClr val="bg1"/>
                </a:solidFill>
                <a:latin typeface="+mj-lt"/>
              </a:rPr>
              <a:t> SCIENTIFIC SESSIONS</a:t>
            </a:r>
          </a:p>
        </p:txBody>
      </p:sp>
      <p:pic>
        <p:nvPicPr>
          <p:cNvPr id="8" name="Picture 7">
            <a:extLst>
              <a:ext uri="{FF2B5EF4-FFF2-40B4-BE49-F238E27FC236}">
                <a16:creationId xmlns:a16="http://schemas.microsoft.com/office/drawing/2014/main" id="{F47F177A-B65C-6B4A-A537-020AFD959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667" y="6291911"/>
            <a:ext cx="1384704" cy="456293"/>
          </a:xfrm>
          <a:prstGeom prst="rect">
            <a:avLst/>
          </a:prstGeom>
        </p:spPr>
      </p:pic>
      <p:pic>
        <p:nvPicPr>
          <p:cNvPr id="10" name="Picture 9">
            <a:extLst>
              <a:ext uri="{FF2B5EF4-FFF2-40B4-BE49-F238E27FC236}">
                <a16:creationId xmlns:a16="http://schemas.microsoft.com/office/drawing/2014/main" id="{E2F25426-B7E0-1449-9B2F-70D08FFCCE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9196" y="6414877"/>
            <a:ext cx="4116614" cy="248070"/>
          </a:xfrm>
          <a:prstGeom prst="rect">
            <a:avLst/>
          </a:prstGeom>
        </p:spPr>
      </p:pic>
    </p:spTree>
    <p:extLst>
      <p:ext uri="{BB962C8B-B14F-4D97-AF65-F5344CB8AC3E}">
        <p14:creationId xmlns:p14="http://schemas.microsoft.com/office/powerpoint/2010/main" val="967074360"/>
      </p:ext>
    </p:extLst>
  </p:cSld>
  <p:clrMapOvr>
    <a:masterClrMapping/>
  </p:clrMapOvr>
  <p:extLst>
    <p:ext uri="{DCECCB84-F9BA-43D5-87BE-67443E8EF086}">
      <p15:sldGuideLst xmlns:p15="http://schemas.microsoft.com/office/powerpoint/2012/main">
        <p15:guide id="1" orient="horz" pos="413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2FE69A4-805E-6047-9DCE-58A042F31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Fare clic per modificare lo stile del titolo dello schema</a:t>
            </a:r>
          </a:p>
        </p:txBody>
      </p:sp>
      <p:sp>
        <p:nvSpPr>
          <p:cNvPr id="3" name="Segnaposto testo 2">
            <a:extLst>
              <a:ext uri="{FF2B5EF4-FFF2-40B4-BE49-F238E27FC236}">
                <a16:creationId xmlns:a16="http://schemas.microsoft.com/office/drawing/2014/main" id="{BA920C24-8639-5046-9A45-B1833FCBB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09ACF4C6-A6F4-D945-8D84-0D47BEA94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C1DC-E4DF-4240-91A6-23E0A73F0B0D}" type="datetime1">
              <a:rPr lang="it-IT" smtClean="0"/>
              <a:t>25/06/20</a:t>
            </a:fld>
            <a:endParaRPr lang="en-US"/>
          </a:p>
        </p:txBody>
      </p:sp>
      <p:sp>
        <p:nvSpPr>
          <p:cNvPr id="5" name="Segnaposto piè di pagina 4">
            <a:extLst>
              <a:ext uri="{FF2B5EF4-FFF2-40B4-BE49-F238E27FC236}">
                <a16:creationId xmlns:a16="http://schemas.microsoft.com/office/drawing/2014/main" id="{E0A8CCB0-037E-6A4D-9187-40B6D1742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EADV HIGHLIGHTS 2019</a:t>
            </a:r>
          </a:p>
        </p:txBody>
      </p:sp>
      <p:sp>
        <p:nvSpPr>
          <p:cNvPr id="6" name="Segnaposto numero diapositiva 5">
            <a:extLst>
              <a:ext uri="{FF2B5EF4-FFF2-40B4-BE49-F238E27FC236}">
                <a16:creationId xmlns:a16="http://schemas.microsoft.com/office/drawing/2014/main" id="{412DB30B-A766-2846-BC95-BCCF0AA8A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BD911-1A3E-CB49-8D40-7D4F8E24FC8A}" type="slidenum">
              <a:rPr lang="en-US" smtClean="0"/>
              <a:t>‹N›</a:t>
            </a:fld>
            <a:endParaRPr lang="en-US"/>
          </a:p>
        </p:txBody>
      </p:sp>
    </p:spTree>
    <p:extLst>
      <p:ext uri="{BB962C8B-B14F-4D97-AF65-F5344CB8AC3E}">
        <p14:creationId xmlns:p14="http://schemas.microsoft.com/office/powerpoint/2010/main" val="6413092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sldNum="0" hdr="0" ftr="0" dt="0"/>
  <p:txStyles>
    <p:titleStyle>
      <a:lvl1pPr algn="l" defTabSz="914400" rtl="0" eaLnBrk="1" latinLnBrk="0" hangingPunct="1">
        <a:lnSpc>
          <a:spcPct val="90000"/>
        </a:lnSpc>
        <a:spcBef>
          <a:spcPct val="0"/>
        </a:spcBef>
        <a:buNone/>
        <a:defRPr sz="3600" kern="1200">
          <a:solidFill>
            <a:srgbClr val="0118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48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30440-E487-0F41-8E70-B0B12418FBF3}"/>
              </a:ext>
            </a:extLst>
          </p:cNvPr>
          <p:cNvSpPr>
            <a:spLocks noGrp="1"/>
          </p:cNvSpPr>
          <p:nvPr>
            <p:ph type="title"/>
          </p:nvPr>
        </p:nvSpPr>
        <p:spPr>
          <a:xfrm>
            <a:off x="838200" y="2110155"/>
            <a:ext cx="10703010" cy="1867486"/>
          </a:xfrm>
        </p:spPr>
        <p:txBody>
          <a:bodyPr>
            <a:normAutofit fontScale="90000"/>
          </a:bodyPr>
          <a:lstStyle/>
          <a:p>
            <a:r>
              <a:rPr lang="en-GB" dirty="0"/>
              <a:t>Differences in Time-in-Range, </a:t>
            </a:r>
            <a:r>
              <a:rPr lang="en-GB" dirty="0" err="1"/>
              <a:t>Glycemic</a:t>
            </a:r>
            <a:r>
              <a:rPr lang="en-GB" dirty="0"/>
              <a:t> Variability, and the Glucose Management Indicator in Pregnant Women with Type 1 Diabetes, Type 2 Diabetes, and Gestational Diabetes</a:t>
            </a:r>
          </a:p>
        </p:txBody>
      </p:sp>
      <p:sp>
        <p:nvSpPr>
          <p:cNvPr id="3" name="Segnaposto testo 2">
            <a:extLst>
              <a:ext uri="{FF2B5EF4-FFF2-40B4-BE49-F238E27FC236}">
                <a16:creationId xmlns:a16="http://schemas.microsoft.com/office/drawing/2014/main" id="{1C6C122D-E7B1-1041-8D80-4047EECCF6EA}"/>
              </a:ext>
            </a:extLst>
          </p:cNvPr>
          <p:cNvSpPr>
            <a:spLocks noGrp="1"/>
          </p:cNvSpPr>
          <p:nvPr>
            <p:ph type="body" sz="quarter" idx="13"/>
          </p:nvPr>
        </p:nvSpPr>
        <p:spPr>
          <a:xfrm>
            <a:off x="838200" y="4485939"/>
            <a:ext cx="10157460" cy="945188"/>
          </a:xfrm>
        </p:spPr>
        <p:txBody>
          <a:bodyPr/>
          <a:lstStyle/>
          <a:p>
            <a:pPr>
              <a:lnSpc>
                <a:spcPct val="100000"/>
              </a:lnSpc>
              <a:spcBef>
                <a:spcPts val="0"/>
              </a:spcBef>
            </a:pPr>
            <a:r>
              <a:rPr lang="en-US" sz="2400" b="1" dirty="0">
                <a:latin typeface="+mn-lt"/>
              </a:rPr>
              <a:t>Sarit Polsky</a:t>
            </a:r>
            <a:r>
              <a:rPr lang="en-US" sz="2400" dirty="0">
                <a:latin typeface="+mn-lt"/>
              </a:rPr>
              <a:t>, MD</a:t>
            </a:r>
          </a:p>
          <a:p>
            <a:pPr>
              <a:lnSpc>
                <a:spcPct val="100000"/>
              </a:lnSpc>
              <a:spcBef>
                <a:spcPts val="0"/>
              </a:spcBef>
            </a:pPr>
            <a:r>
              <a:rPr lang="en-US" sz="1600" dirty="0">
                <a:latin typeface="+mn-lt"/>
              </a:rPr>
              <a:t>University of Colorado Denver, Barbara Davis Center for Childhood Diabetes, Denver, CO, USA</a:t>
            </a:r>
            <a:endParaRPr lang="en-US" sz="2400" b="1" dirty="0">
              <a:latin typeface="+mn-lt"/>
            </a:endParaRPr>
          </a:p>
        </p:txBody>
      </p:sp>
      <p:pic>
        <p:nvPicPr>
          <p:cNvPr id="5" name="Picture 4">
            <a:extLst>
              <a:ext uri="{FF2B5EF4-FFF2-40B4-BE49-F238E27FC236}">
                <a16:creationId xmlns:a16="http://schemas.microsoft.com/office/drawing/2014/main" id="{F15174D6-AD3F-A149-80E6-9AE28700FB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29572" y="891616"/>
            <a:ext cx="1811638" cy="535257"/>
          </a:xfrm>
          <a:prstGeom prst="rect">
            <a:avLst/>
          </a:prstGeom>
        </p:spPr>
      </p:pic>
    </p:spTree>
    <p:extLst>
      <p:ext uri="{BB962C8B-B14F-4D97-AF65-F5344CB8AC3E}">
        <p14:creationId xmlns:p14="http://schemas.microsoft.com/office/powerpoint/2010/main" val="409616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9A61F-F15D-0946-853C-BEC3161378C4}"/>
              </a:ext>
            </a:extLst>
          </p:cNvPr>
          <p:cNvSpPr>
            <a:spLocks noGrp="1"/>
          </p:cNvSpPr>
          <p:nvPr>
            <p:ph type="title"/>
          </p:nvPr>
        </p:nvSpPr>
        <p:spPr/>
        <p:txBody>
          <a:bodyPr/>
          <a:lstStyle/>
          <a:p>
            <a:r>
              <a:rPr lang="en-US" b="1" dirty="0"/>
              <a:t>Key messages</a:t>
            </a:r>
            <a:endParaRPr lang="en-US" dirty="0"/>
          </a:p>
        </p:txBody>
      </p:sp>
      <p:sp>
        <p:nvSpPr>
          <p:cNvPr id="3" name="Segnaposto contenuto 2">
            <a:extLst>
              <a:ext uri="{FF2B5EF4-FFF2-40B4-BE49-F238E27FC236}">
                <a16:creationId xmlns:a16="http://schemas.microsoft.com/office/drawing/2014/main" id="{434CDF76-76C1-A14B-AF53-55A36110404C}"/>
              </a:ext>
            </a:extLst>
          </p:cNvPr>
          <p:cNvSpPr>
            <a:spLocks noGrp="1"/>
          </p:cNvSpPr>
          <p:nvPr>
            <p:ph idx="1"/>
          </p:nvPr>
        </p:nvSpPr>
        <p:spPr>
          <a:xfrm>
            <a:off x="838200" y="1602889"/>
            <a:ext cx="10799618" cy="4574074"/>
          </a:xfrm>
        </p:spPr>
        <p:txBody>
          <a:bodyPr>
            <a:noAutofit/>
          </a:bodyPr>
          <a:lstStyle/>
          <a:p>
            <a:pPr lvl="0">
              <a:lnSpc>
                <a:spcPct val="100000"/>
              </a:lnSpc>
            </a:pPr>
            <a:r>
              <a:rPr lang="en-US" dirty="0"/>
              <a:t>Glycemic control was improved, and glucose variability was decreased for pregnant women with type 2 diabetes and gestational diabetes compared to pregnant women with type 1 diabetes when using continuous glucose monitoring.</a:t>
            </a:r>
            <a:endParaRPr lang="it-IT" dirty="0"/>
          </a:p>
          <a:p>
            <a:pPr lvl="0">
              <a:lnSpc>
                <a:spcPct val="100000"/>
              </a:lnSpc>
            </a:pPr>
            <a:r>
              <a:rPr lang="en-US" dirty="0"/>
              <a:t>Use of continuous glucose monitoring in pregnancy is useful in determining glucose variability.</a:t>
            </a:r>
            <a:endParaRPr lang="it-IT" dirty="0"/>
          </a:p>
        </p:txBody>
      </p:sp>
    </p:spTree>
    <p:extLst>
      <p:ext uri="{BB962C8B-B14F-4D97-AF65-F5344CB8AC3E}">
        <p14:creationId xmlns:p14="http://schemas.microsoft.com/office/powerpoint/2010/main" val="40066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B101C-1407-504F-BB8B-0ACED0488642}"/>
              </a:ext>
            </a:extLst>
          </p:cNvPr>
          <p:cNvSpPr>
            <a:spLocks noGrp="1"/>
          </p:cNvSpPr>
          <p:nvPr>
            <p:ph type="title"/>
          </p:nvPr>
        </p:nvSpPr>
        <p:spPr/>
        <p:txBody>
          <a:bodyPr/>
          <a:lstStyle/>
          <a:p>
            <a:r>
              <a:rPr lang="it-IT" b="1" dirty="0"/>
              <a:t>Background (1)</a:t>
            </a:r>
            <a:endParaRPr lang="en-US" dirty="0"/>
          </a:p>
        </p:txBody>
      </p:sp>
      <p:sp>
        <p:nvSpPr>
          <p:cNvPr id="3" name="Segnaposto contenuto 2">
            <a:extLst>
              <a:ext uri="{FF2B5EF4-FFF2-40B4-BE49-F238E27FC236}">
                <a16:creationId xmlns:a16="http://schemas.microsoft.com/office/drawing/2014/main" id="{B85B621E-29D0-4F41-9B51-F9DF7DBAAADD}"/>
              </a:ext>
            </a:extLst>
          </p:cNvPr>
          <p:cNvSpPr>
            <a:spLocks noGrp="1"/>
          </p:cNvSpPr>
          <p:nvPr>
            <p:ph idx="1"/>
          </p:nvPr>
        </p:nvSpPr>
        <p:spPr/>
        <p:txBody>
          <a:bodyPr/>
          <a:lstStyle/>
          <a:p>
            <a:pPr marL="0" indent="0">
              <a:lnSpc>
                <a:spcPct val="100000"/>
              </a:lnSpc>
              <a:buNone/>
            </a:pPr>
            <a:r>
              <a:rPr lang="en-US" i="1" dirty="0"/>
              <a:t>What do we already know about this topic?</a:t>
            </a:r>
            <a:endParaRPr lang="it-IT" dirty="0"/>
          </a:p>
          <a:p>
            <a:pPr lvl="0">
              <a:lnSpc>
                <a:spcPct val="100000"/>
              </a:lnSpc>
            </a:pPr>
            <a:r>
              <a:rPr lang="en-US" dirty="0"/>
              <a:t>Glycemic control varies among different cohorts of pregnant women with diabetes. </a:t>
            </a:r>
            <a:endParaRPr lang="it-IT" dirty="0"/>
          </a:p>
          <a:p>
            <a:pPr lvl="0">
              <a:lnSpc>
                <a:spcPct val="100000"/>
              </a:lnSpc>
            </a:pPr>
            <a:r>
              <a:rPr lang="en-US" dirty="0"/>
              <a:t>Most studies examining differences between groups using continuous glucose monitoring (CGM) data were performed with older CGM systems worn for 2-7 days.</a:t>
            </a:r>
            <a:endParaRPr lang="it-IT" dirty="0"/>
          </a:p>
        </p:txBody>
      </p:sp>
    </p:spTree>
    <p:extLst>
      <p:ext uri="{BB962C8B-B14F-4D97-AF65-F5344CB8AC3E}">
        <p14:creationId xmlns:p14="http://schemas.microsoft.com/office/powerpoint/2010/main" val="14261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B101C-1407-504F-BB8B-0ACED0488642}"/>
              </a:ext>
            </a:extLst>
          </p:cNvPr>
          <p:cNvSpPr>
            <a:spLocks noGrp="1"/>
          </p:cNvSpPr>
          <p:nvPr>
            <p:ph type="title"/>
          </p:nvPr>
        </p:nvSpPr>
        <p:spPr/>
        <p:txBody>
          <a:bodyPr/>
          <a:lstStyle/>
          <a:p>
            <a:r>
              <a:rPr lang="it-IT" b="1" dirty="0"/>
              <a:t>Background (2)</a:t>
            </a:r>
            <a:endParaRPr lang="en-US" dirty="0"/>
          </a:p>
        </p:txBody>
      </p:sp>
      <p:sp>
        <p:nvSpPr>
          <p:cNvPr id="3" name="Segnaposto contenuto 2">
            <a:extLst>
              <a:ext uri="{FF2B5EF4-FFF2-40B4-BE49-F238E27FC236}">
                <a16:creationId xmlns:a16="http://schemas.microsoft.com/office/drawing/2014/main" id="{B85B621E-29D0-4F41-9B51-F9DF7DBAAADD}"/>
              </a:ext>
            </a:extLst>
          </p:cNvPr>
          <p:cNvSpPr>
            <a:spLocks noGrp="1"/>
          </p:cNvSpPr>
          <p:nvPr>
            <p:ph idx="1"/>
          </p:nvPr>
        </p:nvSpPr>
        <p:spPr/>
        <p:txBody>
          <a:bodyPr/>
          <a:lstStyle/>
          <a:p>
            <a:pPr marL="0" indent="0">
              <a:lnSpc>
                <a:spcPct val="100000"/>
              </a:lnSpc>
              <a:buNone/>
            </a:pPr>
            <a:r>
              <a:rPr lang="en-US" i="1" dirty="0"/>
              <a:t>How was this study conducted?</a:t>
            </a:r>
            <a:endParaRPr lang="it-IT" dirty="0"/>
          </a:p>
          <a:p>
            <a:pPr lvl="0">
              <a:lnSpc>
                <a:spcPct val="100000"/>
              </a:lnSpc>
            </a:pPr>
            <a:r>
              <a:rPr lang="en-US" dirty="0"/>
              <a:t>This study examined differences in glycemic control and glycemic variability (</a:t>
            </a:r>
            <a:r>
              <a:rPr lang="en-US" dirty="0" err="1"/>
              <a:t>GV</a:t>
            </a:r>
            <a:r>
              <a:rPr lang="en-US" dirty="0"/>
              <a:t>) between pregnant women (n=32) with T1D (n=20), T2D (n=3), or gestational diabetes (</a:t>
            </a:r>
            <a:r>
              <a:rPr lang="en-US" dirty="0" err="1"/>
              <a:t>GDM</a:t>
            </a:r>
            <a:r>
              <a:rPr lang="en-US" dirty="0"/>
              <a:t>; n=9) in the 2nd and 3rd trimesters using the Dexcom G6 CGM system, worn for 10 days as part of a pregnancy CGM accuracy trial.</a:t>
            </a:r>
            <a:endParaRPr lang="it-IT" dirty="0"/>
          </a:p>
          <a:p>
            <a:pPr lvl="0">
              <a:lnSpc>
                <a:spcPct val="100000"/>
              </a:lnSpc>
            </a:pPr>
            <a:r>
              <a:rPr lang="en-US" dirty="0"/>
              <a:t>Pair-wise comparisons were made between groups and group heterogeneity testing was performed.</a:t>
            </a:r>
            <a:endParaRPr lang="it-IT" dirty="0"/>
          </a:p>
          <a:p>
            <a:pPr lvl="0">
              <a:lnSpc>
                <a:spcPct val="100000"/>
              </a:lnSpc>
            </a:pPr>
            <a:r>
              <a:rPr lang="en-US" dirty="0"/>
              <a:t>No adjustments were made for multiple comparisons analyses.</a:t>
            </a:r>
            <a:endParaRPr lang="it-IT" dirty="0"/>
          </a:p>
        </p:txBody>
      </p:sp>
    </p:spTree>
    <p:extLst>
      <p:ext uri="{BB962C8B-B14F-4D97-AF65-F5344CB8AC3E}">
        <p14:creationId xmlns:p14="http://schemas.microsoft.com/office/powerpoint/2010/main" val="54648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p:txBody>
          <a:bodyPr/>
          <a:lstStyle/>
          <a:p>
            <a:r>
              <a:rPr lang="en-US" b="1" dirty="0"/>
              <a:t>Findings</a:t>
            </a:r>
            <a:endParaRPr lang="en-US" dirty="0"/>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p:txBody>
          <a:bodyPr>
            <a:normAutofit fontScale="92500" lnSpcReduction="10000"/>
          </a:bodyPr>
          <a:lstStyle/>
          <a:p>
            <a:pPr marL="0" indent="0">
              <a:lnSpc>
                <a:spcPct val="110000"/>
              </a:lnSpc>
              <a:buNone/>
            </a:pPr>
            <a:r>
              <a:rPr lang="en-US" i="1" dirty="0"/>
              <a:t>What does this study add?</a:t>
            </a:r>
            <a:endParaRPr lang="it-IT" dirty="0"/>
          </a:p>
          <a:p>
            <a:pPr lvl="0">
              <a:lnSpc>
                <a:spcPct val="110000"/>
              </a:lnSpc>
            </a:pPr>
            <a:r>
              <a:rPr lang="en-US" dirty="0"/>
              <a:t>Most women required insulin therapy (26/32, 81%).</a:t>
            </a:r>
            <a:endParaRPr lang="it-IT" dirty="0"/>
          </a:p>
          <a:p>
            <a:pPr lvl="0">
              <a:lnSpc>
                <a:spcPct val="110000"/>
              </a:lnSpc>
            </a:pPr>
            <a:r>
              <a:rPr lang="en-US" dirty="0"/>
              <a:t>Baseline HbA</a:t>
            </a:r>
            <a:r>
              <a:rPr lang="en-US" baseline="-25000" dirty="0"/>
              <a:t>1C</a:t>
            </a:r>
            <a:r>
              <a:rPr lang="en-US" dirty="0"/>
              <a:t> levels were similar between groups.</a:t>
            </a:r>
            <a:endParaRPr lang="it-IT" dirty="0"/>
          </a:p>
          <a:p>
            <a:pPr lvl="0">
              <a:lnSpc>
                <a:spcPct val="110000"/>
              </a:lnSpc>
            </a:pPr>
            <a:r>
              <a:rPr lang="en-US" dirty="0"/>
              <a:t>The glucose management indicator (</a:t>
            </a:r>
            <a:r>
              <a:rPr lang="en-US" dirty="0" err="1"/>
              <a:t>GMI</a:t>
            </a:r>
            <a:r>
              <a:rPr lang="en-US" dirty="0"/>
              <a:t>) was numerically similar to HbA</a:t>
            </a:r>
            <a:r>
              <a:rPr lang="en-US" baseline="-25000" dirty="0"/>
              <a:t>1C</a:t>
            </a:r>
            <a:r>
              <a:rPr lang="en-US" dirty="0"/>
              <a:t> for the T1D and </a:t>
            </a:r>
            <a:r>
              <a:rPr lang="en-US" dirty="0" err="1"/>
              <a:t>GDM</a:t>
            </a:r>
            <a:r>
              <a:rPr lang="en-US" dirty="0"/>
              <a:t> cohorts.</a:t>
            </a:r>
            <a:endParaRPr lang="it-IT" dirty="0"/>
          </a:p>
          <a:p>
            <a:pPr lvl="0">
              <a:lnSpc>
                <a:spcPct val="110000"/>
              </a:lnSpc>
            </a:pPr>
            <a:r>
              <a:rPr lang="en-US" dirty="0"/>
              <a:t>Time spent with glucose levels &gt;140 mg/dL (p=0.009) was highest and time in range (63-140 mg/dL) was lowest (p=0.001) in women with T1D compared to the other groups.</a:t>
            </a:r>
            <a:endParaRPr lang="it-IT" dirty="0"/>
          </a:p>
          <a:p>
            <a:pPr lvl="0">
              <a:lnSpc>
                <a:spcPct val="110000"/>
              </a:lnSpc>
            </a:pPr>
            <a:r>
              <a:rPr lang="en-US" dirty="0"/>
              <a:t>The coefficient of variation (CV) and mean amplitude of glycemic excursions (MAGE) were highest in the T1D group, lowest in the </a:t>
            </a:r>
            <a:r>
              <a:rPr lang="en-US" dirty="0" err="1"/>
              <a:t>GDM</a:t>
            </a:r>
            <a:r>
              <a:rPr lang="en-US" dirty="0"/>
              <a:t> group, and intermediate in the T2D group (p &lt;0.0001 for each).</a:t>
            </a:r>
            <a:endParaRPr lang="it-IT" dirty="0"/>
          </a:p>
        </p:txBody>
      </p:sp>
    </p:spTree>
    <p:extLst>
      <p:ext uri="{BB962C8B-B14F-4D97-AF65-F5344CB8AC3E}">
        <p14:creationId xmlns:p14="http://schemas.microsoft.com/office/powerpoint/2010/main" val="25231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p:txBody>
          <a:bodyPr/>
          <a:lstStyle/>
          <a:p>
            <a:r>
              <a:rPr lang="en-US" b="1" dirty="0"/>
              <a:t>Perspectives</a:t>
            </a:r>
            <a:endParaRPr lang="en-US" dirty="0"/>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p:txBody>
          <a:bodyPr/>
          <a:lstStyle/>
          <a:p>
            <a:pPr marL="0" indent="0">
              <a:lnSpc>
                <a:spcPct val="100000"/>
              </a:lnSpc>
              <a:buNone/>
            </a:pPr>
            <a:r>
              <a:rPr lang="en-US" i="1" dirty="0"/>
              <a:t>How does this study impact clinical practice?</a:t>
            </a:r>
            <a:endParaRPr lang="it-IT" dirty="0"/>
          </a:p>
          <a:p>
            <a:pPr lvl="0">
              <a:lnSpc>
                <a:spcPct val="100000"/>
              </a:lnSpc>
            </a:pPr>
            <a:r>
              <a:rPr lang="en-US" dirty="0"/>
              <a:t>Glycemic control was better and </a:t>
            </a:r>
            <a:r>
              <a:rPr lang="en-US" dirty="0" err="1"/>
              <a:t>GV</a:t>
            </a:r>
            <a:r>
              <a:rPr lang="en-US" dirty="0"/>
              <a:t> was lower for pregnant women with T2D and </a:t>
            </a:r>
            <a:r>
              <a:rPr lang="en-US" dirty="0" err="1"/>
              <a:t>GDM</a:t>
            </a:r>
            <a:r>
              <a:rPr lang="en-US" dirty="0"/>
              <a:t> compared to women with T1D. </a:t>
            </a:r>
            <a:endParaRPr lang="it-IT" dirty="0"/>
          </a:p>
          <a:p>
            <a:pPr lvl="0">
              <a:lnSpc>
                <a:spcPct val="100000"/>
              </a:lnSpc>
            </a:pPr>
            <a:r>
              <a:rPr lang="en-US" dirty="0"/>
              <a:t>CGM use in pregnancy helps elucidate </a:t>
            </a:r>
            <a:r>
              <a:rPr lang="en-US" dirty="0" err="1"/>
              <a:t>GV</a:t>
            </a:r>
            <a:r>
              <a:rPr lang="en-US" dirty="0"/>
              <a:t>.</a:t>
            </a:r>
            <a:endParaRPr lang="it-IT" dirty="0"/>
          </a:p>
        </p:txBody>
      </p:sp>
    </p:spTree>
    <p:extLst>
      <p:ext uri="{BB962C8B-B14F-4D97-AF65-F5344CB8AC3E}">
        <p14:creationId xmlns:p14="http://schemas.microsoft.com/office/powerpoint/2010/main" val="16040680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418</Words>
  <Application>Microsoft Macintosh PowerPoint</Application>
  <PresentationFormat>Widescreen</PresentationFormat>
  <Paragraphs>26</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Tema di Office</vt:lpstr>
      <vt:lpstr>Presentazione standard di PowerPoint</vt:lpstr>
      <vt:lpstr>Differences in Time-in-Range, Glycemic Variability, and the Glucose Management Indicator in Pregnant Women with Type 1 Diabetes, Type 2 Diabetes, and Gestational Diabetes</vt:lpstr>
      <vt:lpstr>Key messages</vt:lpstr>
      <vt:lpstr>Background (1)</vt:lpstr>
      <vt:lpstr>Background (2)</vt:lpstr>
      <vt:lpstr>Findings</vt:lpstr>
      <vt:lpstr>Perspectives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ADA2020</dc:title>
  <dc:subject/>
  <dc:creator>GM</dc:creator>
  <cp:keywords/>
  <dc:description/>
  <cp:lastModifiedBy>Giorgio Mantovani</cp:lastModifiedBy>
  <cp:revision>52</cp:revision>
  <dcterms:created xsi:type="dcterms:W3CDTF">2019-09-23T14:09:10Z</dcterms:created>
  <dcterms:modified xsi:type="dcterms:W3CDTF">2020-06-25T06:57:46Z</dcterms:modified>
  <cp:category/>
</cp:coreProperties>
</file>