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58" r:id="rId4"/>
    <p:sldId id="260" r:id="rId5"/>
    <p:sldId id="262" r:id="rId6"/>
    <p:sldId id="261" r:id="rId7"/>
    <p:sldId id="263"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23E"/>
    <a:srgbClr val="002060"/>
    <a:srgbClr val="00136F"/>
    <a:srgbClr val="011893"/>
    <a:srgbClr val="004353"/>
    <a:srgbClr val="292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02"/>
    <p:restoredTop sz="94700"/>
  </p:normalViewPr>
  <p:slideViewPr>
    <p:cSldViewPr snapToGrid="0" snapToObjects="1" showGuides="1">
      <p:cViewPr varScale="1">
        <p:scale>
          <a:sx n="99" d="100"/>
          <a:sy n="99" d="100"/>
        </p:scale>
        <p:origin x="200"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6B877-E35D-3E40-B8BA-BF8F6306B83D}" type="datetimeFigureOut">
              <a:rPr lang="en-US" smtClean="0"/>
              <a:t>6/30/20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521BB-FDC7-624B-8C43-885D0AA8BBCA}" type="slidenum">
              <a:rPr lang="en-US" smtClean="0"/>
              <a:t>‹N›</a:t>
            </a:fld>
            <a:endParaRPr lang="en-US"/>
          </a:p>
        </p:txBody>
      </p:sp>
    </p:spTree>
    <p:extLst>
      <p:ext uri="{BB962C8B-B14F-4D97-AF65-F5344CB8AC3E}">
        <p14:creationId xmlns:p14="http://schemas.microsoft.com/office/powerpoint/2010/main" val="275898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418CA-764A-EE43-9827-1CB8EE3A2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egnaposto data 3">
            <a:extLst>
              <a:ext uri="{FF2B5EF4-FFF2-40B4-BE49-F238E27FC236}">
                <a16:creationId xmlns:a16="http://schemas.microsoft.com/office/drawing/2014/main" id="{4A7B4A71-FD88-504A-B65B-FE5408B8AE7E}"/>
              </a:ext>
            </a:extLst>
          </p:cNvPr>
          <p:cNvSpPr>
            <a:spLocks noGrp="1"/>
          </p:cNvSpPr>
          <p:nvPr>
            <p:ph type="dt" sz="half" idx="10"/>
          </p:nvPr>
        </p:nvSpPr>
        <p:spPr/>
        <p:txBody>
          <a:bodyPr/>
          <a:lstStyle/>
          <a:p>
            <a:fld id="{1667F049-DAD0-634C-8565-5D61F06EEF17}" type="datetime1">
              <a:rPr lang="it-IT" smtClean="0"/>
              <a:t>30/06/20</a:t>
            </a:fld>
            <a:endParaRPr lang="en-US"/>
          </a:p>
        </p:txBody>
      </p:sp>
      <p:sp>
        <p:nvSpPr>
          <p:cNvPr id="6" name="Segnaposto numero diapositiva 5">
            <a:extLst>
              <a:ext uri="{FF2B5EF4-FFF2-40B4-BE49-F238E27FC236}">
                <a16:creationId xmlns:a16="http://schemas.microsoft.com/office/drawing/2014/main" id="{75337B35-C928-A245-951C-10AC7739F0B7}"/>
              </a:ext>
            </a:extLst>
          </p:cNvPr>
          <p:cNvSpPr>
            <a:spLocks noGrp="1"/>
          </p:cNvSpPr>
          <p:nvPr>
            <p:ph type="sldNum" sz="quarter" idx="12"/>
          </p:nvPr>
        </p:nvSpPr>
        <p:spPr/>
        <p:txBody>
          <a:bodyPr/>
          <a:lstStyle/>
          <a:p>
            <a:fld id="{0D6BD911-1A3E-CB49-8D40-7D4F8E24FC8A}" type="slidenum">
              <a:rPr lang="en-US" smtClean="0"/>
              <a:t>‹N›</a:t>
            </a:fld>
            <a:endParaRPr lang="en-US"/>
          </a:p>
        </p:txBody>
      </p:sp>
      <p:sp>
        <p:nvSpPr>
          <p:cNvPr id="8" name="Rettangolo 7">
            <a:extLst>
              <a:ext uri="{FF2B5EF4-FFF2-40B4-BE49-F238E27FC236}">
                <a16:creationId xmlns:a16="http://schemas.microsoft.com/office/drawing/2014/main" id="{C6F9C326-1031-8C4D-8CDD-FC7D9102A920}"/>
              </a:ext>
            </a:extLst>
          </p:cNvPr>
          <p:cNvSpPr/>
          <p:nvPr userDrawn="1"/>
        </p:nvSpPr>
        <p:spPr>
          <a:xfrm>
            <a:off x="0" y="5549901"/>
            <a:ext cx="12192000" cy="130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asellaDiTesto 8">
            <a:extLst>
              <a:ext uri="{FF2B5EF4-FFF2-40B4-BE49-F238E27FC236}">
                <a16:creationId xmlns:a16="http://schemas.microsoft.com/office/drawing/2014/main" id="{0544F1B1-2F03-2A47-BEE1-013347F0D391}"/>
              </a:ext>
            </a:extLst>
          </p:cNvPr>
          <p:cNvSpPr txBox="1"/>
          <p:nvPr userDrawn="1"/>
        </p:nvSpPr>
        <p:spPr>
          <a:xfrm>
            <a:off x="8368143" y="6014683"/>
            <a:ext cx="279522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Calibri" charset="0"/>
                <a:ea typeface="Calibri" charset="0"/>
                <a:cs typeface="Calibri" charset="0"/>
              </a:rPr>
              <a:t>SUPPORTED BY AN UNRESTRICTED EDUCATIONAL SPONSORSHIP FROM</a:t>
            </a:r>
            <a:endParaRPr lang="en-US" sz="1200" b="0" dirty="0">
              <a:solidFill>
                <a:srgbClr val="141415"/>
              </a:solidFill>
              <a:latin typeface="Calibri" charset="0"/>
              <a:ea typeface="Calibri" charset="0"/>
              <a:cs typeface="Calibri" charset="0"/>
            </a:endParaRPr>
          </a:p>
        </p:txBody>
      </p:sp>
      <p:pic>
        <p:nvPicPr>
          <p:cNvPr id="10" name="Immagine 9" descr="lilly.png">
            <a:extLst>
              <a:ext uri="{FF2B5EF4-FFF2-40B4-BE49-F238E27FC236}">
                <a16:creationId xmlns:a16="http://schemas.microsoft.com/office/drawing/2014/main" id="{B0AFD33C-3DFB-8640-97F5-E5F4105EFE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22538" y="6014006"/>
            <a:ext cx="93186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B410FD8-0515-244F-A60D-02CF4DD74897}"/>
              </a:ext>
            </a:extLst>
          </p:cNvPr>
          <p:cNvSpPr/>
          <p:nvPr userDrawn="1"/>
        </p:nvSpPr>
        <p:spPr>
          <a:xfrm>
            <a:off x="0" y="815009"/>
            <a:ext cx="12192000" cy="3816626"/>
          </a:xfrm>
          <a:prstGeom prst="rect">
            <a:avLst/>
          </a:prstGeom>
          <a:gradFill flip="none" rotWithShape="1">
            <a:gsLst>
              <a:gs pos="0">
                <a:srgbClr val="A9223E">
                  <a:shade val="30000"/>
                  <a:satMod val="115000"/>
                </a:srgbClr>
              </a:gs>
              <a:gs pos="96000">
                <a:srgbClr val="A9223E">
                  <a:shade val="67500"/>
                  <a:satMod val="115000"/>
                  <a:alpha val="89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7F37B37-9A2E-3743-8047-47CB59B725EA}"/>
              </a:ext>
            </a:extLst>
          </p:cNvPr>
          <p:cNvSpPr txBox="1"/>
          <p:nvPr userDrawn="1"/>
        </p:nvSpPr>
        <p:spPr>
          <a:xfrm>
            <a:off x="5170098" y="3592640"/>
            <a:ext cx="1851789" cy="523220"/>
          </a:xfrm>
          <a:prstGeom prst="rect">
            <a:avLst/>
          </a:prstGeom>
          <a:noFill/>
        </p:spPr>
        <p:txBody>
          <a:bodyPr wrap="none" rtlCol="0">
            <a:spAutoFit/>
          </a:bodyPr>
          <a:lstStyle/>
          <a:p>
            <a:r>
              <a:rPr lang="en-US" sz="2800" b="1" spc="300" dirty="0">
                <a:solidFill>
                  <a:schemeClr val="bg1"/>
                </a:solidFill>
                <a:latin typeface="+mj-lt"/>
              </a:rPr>
              <a:t>SLIDE KIT</a:t>
            </a:r>
          </a:p>
        </p:txBody>
      </p:sp>
      <p:pic>
        <p:nvPicPr>
          <p:cNvPr id="7" name="Picture 6">
            <a:extLst>
              <a:ext uri="{FF2B5EF4-FFF2-40B4-BE49-F238E27FC236}">
                <a16:creationId xmlns:a16="http://schemas.microsoft.com/office/drawing/2014/main" id="{932D5D6C-AF64-F44D-8A05-4FF373CAC2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573" y="1332273"/>
            <a:ext cx="4916841" cy="1865321"/>
          </a:xfrm>
          <a:prstGeom prst="rect">
            <a:avLst/>
          </a:prstGeom>
        </p:spPr>
      </p:pic>
      <p:pic>
        <p:nvPicPr>
          <p:cNvPr id="12" name="Picture 11">
            <a:extLst>
              <a:ext uri="{FF2B5EF4-FFF2-40B4-BE49-F238E27FC236}">
                <a16:creationId xmlns:a16="http://schemas.microsoft.com/office/drawing/2014/main" id="{DD437B32-3BE7-5E44-B07D-4D36F99EBD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063" y="5924035"/>
            <a:ext cx="1734321" cy="571500"/>
          </a:xfrm>
          <a:prstGeom prst="rect">
            <a:avLst/>
          </a:prstGeom>
        </p:spPr>
      </p:pic>
    </p:spTree>
    <p:extLst>
      <p:ext uri="{BB962C8B-B14F-4D97-AF65-F5344CB8AC3E}">
        <p14:creationId xmlns:p14="http://schemas.microsoft.com/office/powerpoint/2010/main" val="276605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247C8C-358E-A145-96E0-58318D269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05F3A8DC-7A14-C443-BDB0-182CAE0D5699}"/>
              </a:ext>
            </a:extLst>
          </p:cNvPr>
          <p:cNvSpPr/>
          <p:nvPr userDrawn="1"/>
        </p:nvSpPr>
        <p:spPr>
          <a:xfrm>
            <a:off x="0" y="0"/>
            <a:ext cx="12192000" cy="5841951"/>
          </a:xfrm>
          <a:prstGeom prst="rect">
            <a:avLst/>
          </a:prstGeom>
          <a:gradFill flip="none" rotWithShape="1">
            <a:gsLst>
              <a:gs pos="0">
                <a:srgbClr val="A9223E">
                  <a:shade val="30000"/>
                  <a:satMod val="115000"/>
                  <a:alpha val="77000"/>
                </a:srgbClr>
              </a:gs>
              <a:gs pos="96000">
                <a:srgbClr val="A9223E">
                  <a:shade val="67500"/>
                  <a:satMod val="115000"/>
                  <a:alpha val="89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7">
            <a:extLst>
              <a:ext uri="{FF2B5EF4-FFF2-40B4-BE49-F238E27FC236}">
                <a16:creationId xmlns:a16="http://schemas.microsoft.com/office/drawing/2014/main" id="{8B9BDF1A-5048-F54A-8F77-BEB3A43C49E1}"/>
              </a:ext>
            </a:extLst>
          </p:cNvPr>
          <p:cNvSpPr/>
          <p:nvPr userDrawn="1"/>
        </p:nvSpPr>
        <p:spPr>
          <a:xfrm>
            <a:off x="0" y="5818869"/>
            <a:ext cx="12192000" cy="1039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Immagine 7">
            <a:extLst>
              <a:ext uri="{FF2B5EF4-FFF2-40B4-BE49-F238E27FC236}">
                <a16:creationId xmlns:a16="http://schemas.microsoft.com/office/drawing/2014/main" id="{AFADB9D3-334B-2340-8D90-3A16A8C3659E}"/>
              </a:ext>
            </a:extLst>
          </p:cNvPr>
          <p:cNvPicPr>
            <a:picLocks noChangeAspect="1"/>
          </p:cNvPicPr>
          <p:nvPr userDrawn="1"/>
        </p:nvPicPr>
        <p:blipFill>
          <a:blip r:embed="rId3"/>
          <a:stretch>
            <a:fillRect/>
          </a:stretch>
        </p:blipFill>
        <p:spPr>
          <a:xfrm>
            <a:off x="10582579" y="6171151"/>
            <a:ext cx="1177682" cy="334569"/>
          </a:xfrm>
          <a:prstGeom prst="rect">
            <a:avLst/>
          </a:prstGeom>
        </p:spPr>
      </p:pic>
      <p:sp>
        <p:nvSpPr>
          <p:cNvPr id="9" name="Rettangolo 8">
            <a:extLst>
              <a:ext uri="{FF2B5EF4-FFF2-40B4-BE49-F238E27FC236}">
                <a16:creationId xmlns:a16="http://schemas.microsoft.com/office/drawing/2014/main" id="{20A54DB0-402D-C646-9536-02EACEBC8C87}"/>
              </a:ext>
            </a:extLst>
          </p:cNvPr>
          <p:cNvSpPr/>
          <p:nvPr userDrawn="1"/>
        </p:nvSpPr>
        <p:spPr>
          <a:xfrm>
            <a:off x="838200" y="4119314"/>
            <a:ext cx="6096000" cy="400110"/>
          </a:xfrm>
          <a:prstGeom prst="rect">
            <a:avLst/>
          </a:prstGeom>
        </p:spPr>
        <p:txBody>
          <a:bodyPr>
            <a:spAutoFit/>
          </a:bodyPr>
          <a:lstStyle/>
          <a:p>
            <a:r>
              <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rPr>
              <a:t>Presented by</a:t>
            </a:r>
          </a:p>
        </p:txBody>
      </p:sp>
      <p:sp>
        <p:nvSpPr>
          <p:cNvPr id="10" name="Titolo 1">
            <a:extLst>
              <a:ext uri="{FF2B5EF4-FFF2-40B4-BE49-F238E27FC236}">
                <a16:creationId xmlns:a16="http://schemas.microsoft.com/office/drawing/2014/main" id="{6C7F9F16-8575-814C-9586-814BB3F9801C}"/>
              </a:ext>
            </a:extLst>
          </p:cNvPr>
          <p:cNvSpPr>
            <a:spLocks noGrp="1"/>
          </p:cNvSpPr>
          <p:nvPr>
            <p:ph type="title" hasCustomPrompt="1"/>
          </p:nvPr>
        </p:nvSpPr>
        <p:spPr>
          <a:xfrm>
            <a:off x="838200" y="2251075"/>
            <a:ext cx="10515600" cy="1325563"/>
          </a:xfrm>
        </p:spPr>
        <p:txBody>
          <a:bodyPr/>
          <a:lstStyle>
            <a:lvl1pPr>
              <a:defRPr>
                <a:solidFill>
                  <a:schemeClr val="bg1"/>
                </a:solidFill>
              </a:defRPr>
            </a:lvl1pPr>
          </a:lstStyle>
          <a:p>
            <a:r>
              <a:rPr lang="en-US" noProof="0" dirty="0"/>
              <a:t>What’s New in Psoriasis?</a:t>
            </a:r>
          </a:p>
        </p:txBody>
      </p:sp>
      <p:sp>
        <p:nvSpPr>
          <p:cNvPr id="12" name="Segnaposto testo 11">
            <a:extLst>
              <a:ext uri="{FF2B5EF4-FFF2-40B4-BE49-F238E27FC236}">
                <a16:creationId xmlns:a16="http://schemas.microsoft.com/office/drawing/2014/main" id="{FC669FDB-0F54-9C4A-9881-E3C893B3F09A}"/>
              </a:ext>
            </a:extLst>
          </p:cNvPr>
          <p:cNvSpPr>
            <a:spLocks noGrp="1"/>
          </p:cNvSpPr>
          <p:nvPr>
            <p:ph type="body" sz="quarter" idx="13"/>
          </p:nvPr>
        </p:nvSpPr>
        <p:spPr>
          <a:xfrm>
            <a:off x="838200" y="4531449"/>
            <a:ext cx="2640012" cy="717550"/>
          </a:xfrm>
        </p:spPr>
        <p:txBody>
          <a:bodyPr>
            <a:noAutofit/>
          </a:bodyPr>
          <a:lstStyle>
            <a:lvl1pPr marL="0" indent="0">
              <a:buNone/>
              <a:defRPr lang="en-US" sz="1200" kern="1200" dirty="0">
                <a:solidFill>
                  <a:schemeClr val="bg1"/>
                </a:solidFill>
                <a:latin typeface="+mj-lt"/>
                <a:ea typeface="+mj-ea"/>
                <a:cs typeface="+mj-cs"/>
              </a:defRPr>
            </a:lvl1pPr>
            <a:lvl2pPr>
              <a:defRPr sz="1600">
                <a:ln>
                  <a:solidFill>
                    <a:schemeClr val="bg1"/>
                  </a:solidFill>
                </a:ln>
              </a:defRPr>
            </a:lvl2pPr>
            <a:lvl3pPr>
              <a:defRPr sz="1400">
                <a:ln>
                  <a:solidFill>
                    <a:schemeClr val="bg1"/>
                  </a:solidFill>
                </a:ln>
              </a:defRPr>
            </a:lvl3pPr>
            <a:lvl4pPr>
              <a:defRPr sz="1200">
                <a:ln>
                  <a:solidFill>
                    <a:schemeClr val="bg1"/>
                  </a:solidFill>
                </a:ln>
              </a:defRPr>
            </a:lvl4pPr>
            <a:lvl5pPr>
              <a:defRPr sz="1200">
                <a:ln>
                  <a:solidFill>
                    <a:schemeClr val="bg1"/>
                  </a:solidFill>
                </a:ln>
              </a:defRPr>
            </a:lvl5pPr>
          </a:lstStyle>
          <a:p>
            <a:pPr lvl="0"/>
            <a:endParaRPr lang="en-US" noProof="0" dirty="0"/>
          </a:p>
        </p:txBody>
      </p:sp>
      <p:sp>
        <p:nvSpPr>
          <p:cNvPr id="14" name="CasellaDiTesto 10">
            <a:extLst>
              <a:ext uri="{FF2B5EF4-FFF2-40B4-BE49-F238E27FC236}">
                <a16:creationId xmlns:a16="http://schemas.microsoft.com/office/drawing/2014/main" id="{4F2F3D9E-D51D-604C-9325-E6A14B10F7BD}"/>
              </a:ext>
            </a:extLst>
          </p:cNvPr>
          <p:cNvSpPr txBox="1"/>
          <p:nvPr userDrawn="1"/>
        </p:nvSpPr>
        <p:spPr>
          <a:xfrm>
            <a:off x="324842" y="6015269"/>
            <a:ext cx="8525434" cy="669414"/>
          </a:xfrm>
          <a:prstGeom prst="rect">
            <a:avLst/>
          </a:prstGeom>
          <a:noFill/>
        </p:spPr>
        <p:txBody>
          <a:bodyPr wrap="square" rtlCol="0">
            <a:spAutoFit/>
          </a:bodyPr>
          <a:lstStyle/>
          <a:p>
            <a:pPr algn="just"/>
            <a:r>
              <a:rPr lang="en-US" sz="1050" b="1" dirty="0"/>
              <a:t>Developed by Infomedica – Medical Education &amp; Information</a:t>
            </a:r>
          </a:p>
          <a:p>
            <a:pPr algn="just"/>
            <a:r>
              <a:rPr lang="en-US" sz="900" dirty="0"/>
              <a:t>ADA 80</a:t>
            </a:r>
            <a:r>
              <a:rPr lang="en-US" sz="900" baseline="30000" dirty="0"/>
              <a:t>th</a:t>
            </a:r>
            <a:r>
              <a:rPr lang="en-US" sz="900" dirty="0"/>
              <a:t> Virtual Scientific Sessions content is made available to an international audience through a licensing agreement between Infomedica and the American Diabetes Association. Infomedica is an independent medical education provider that delivers medical information to healthcare professionals through conference coverage and online educational programs and activities.</a:t>
            </a:r>
          </a:p>
        </p:txBody>
      </p:sp>
      <p:sp>
        <p:nvSpPr>
          <p:cNvPr id="16" name="TextBox 15">
            <a:extLst>
              <a:ext uri="{FF2B5EF4-FFF2-40B4-BE49-F238E27FC236}">
                <a16:creationId xmlns:a16="http://schemas.microsoft.com/office/drawing/2014/main" id="{F5411272-5F89-3745-B1CA-8E3C20D15639}"/>
              </a:ext>
            </a:extLst>
          </p:cNvPr>
          <p:cNvSpPr txBox="1"/>
          <p:nvPr userDrawn="1"/>
        </p:nvSpPr>
        <p:spPr>
          <a:xfrm>
            <a:off x="838200" y="840548"/>
            <a:ext cx="1851789" cy="523220"/>
          </a:xfrm>
          <a:prstGeom prst="rect">
            <a:avLst/>
          </a:prstGeom>
          <a:noFill/>
        </p:spPr>
        <p:txBody>
          <a:bodyPr wrap="none" rtlCol="0">
            <a:spAutoFit/>
          </a:bodyPr>
          <a:lstStyle/>
          <a:p>
            <a:r>
              <a:rPr lang="en-US" sz="2800" b="1" spc="300" dirty="0">
                <a:solidFill>
                  <a:schemeClr val="bg1"/>
                </a:solidFill>
                <a:latin typeface="+mj-lt"/>
              </a:rPr>
              <a:t>SLIDE KIT</a:t>
            </a:r>
          </a:p>
        </p:txBody>
      </p:sp>
    </p:spTree>
    <p:extLst>
      <p:ext uri="{BB962C8B-B14F-4D97-AF65-F5344CB8AC3E}">
        <p14:creationId xmlns:p14="http://schemas.microsoft.com/office/powerpoint/2010/main" val="389628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52C12-C0A7-FA4C-BF31-E0C6D99C3EE2}"/>
              </a:ext>
            </a:extLst>
          </p:cNvPr>
          <p:cNvSpPr>
            <a:spLocks noGrp="1"/>
          </p:cNvSpPr>
          <p:nvPr>
            <p:ph type="title" hasCustomPrompt="1"/>
          </p:nvPr>
        </p:nvSpPr>
        <p:spPr>
          <a:xfrm>
            <a:off x="838200" y="681037"/>
            <a:ext cx="10515600" cy="1009651"/>
          </a:xfrm>
        </p:spPr>
        <p:txBody>
          <a:bodyPr/>
          <a:lstStyle>
            <a:lvl1pPr>
              <a:defRPr>
                <a:solidFill>
                  <a:srgbClr val="A9223E"/>
                </a:solidFill>
              </a:defRPr>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r>
              <a:rPr lang="en-US" noProof="0" dirty="0"/>
              <a:t> </a:t>
            </a:r>
            <a:r>
              <a:rPr lang="en-US" noProof="0" dirty="0" err="1"/>
              <a:t>dello</a:t>
            </a:r>
            <a:r>
              <a:rPr lang="en-US" noProof="0" dirty="0"/>
              <a:t> schema</a:t>
            </a:r>
          </a:p>
        </p:txBody>
      </p:sp>
      <p:sp>
        <p:nvSpPr>
          <p:cNvPr id="3" name="Segnaposto contenuto 2">
            <a:extLst>
              <a:ext uri="{FF2B5EF4-FFF2-40B4-BE49-F238E27FC236}">
                <a16:creationId xmlns:a16="http://schemas.microsoft.com/office/drawing/2014/main" id="{B99EB991-402A-8F4F-A2F9-8BE6F490B351}"/>
              </a:ext>
            </a:extLst>
          </p:cNvPr>
          <p:cNvSpPr>
            <a:spLocks noGrp="1"/>
          </p:cNvSpPr>
          <p:nvPr>
            <p:ph idx="1" hasCustomPrompt="1"/>
          </p:nvPr>
        </p:nvSpPr>
        <p:spPr/>
        <p:txBody>
          <a:bodyPr>
            <a:normAutofit/>
          </a:bodyPr>
          <a:lstStyle>
            <a:lvl1pPr>
              <a:defRPr sz="2400"/>
            </a:lvl1pPr>
            <a:lvl2pPr>
              <a:defRPr sz="2000"/>
            </a:lvl2pPr>
            <a:lvl3pPr>
              <a:defRPr sz="1800"/>
            </a:lvl3pPr>
            <a:lvl4pPr>
              <a:defRPr sz="1600"/>
            </a:lvl4pPr>
            <a:lvl5pPr>
              <a:defRPr sz="1600"/>
            </a:lvl5p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FD8EDC6D-CD28-884D-9E8D-B2505CD2A785}"/>
              </a:ext>
            </a:extLst>
          </p:cNvPr>
          <p:cNvSpPr>
            <a:spLocks noGrp="1"/>
          </p:cNvSpPr>
          <p:nvPr>
            <p:ph type="dt" sz="half" idx="10"/>
          </p:nvPr>
        </p:nvSpPr>
        <p:spPr/>
        <p:txBody>
          <a:bodyPr/>
          <a:lstStyle/>
          <a:p>
            <a:fld id="{D3DB5473-53C5-784E-938C-41DE14085FE8}" type="datetime1">
              <a:rPr lang="it-IT" smtClean="0"/>
              <a:t>30/06/20</a:t>
            </a:fld>
            <a:endParaRPr lang="en-US"/>
          </a:p>
        </p:txBody>
      </p:sp>
      <p:sp>
        <p:nvSpPr>
          <p:cNvPr id="6" name="Segnaposto numero diapositiva 5">
            <a:extLst>
              <a:ext uri="{FF2B5EF4-FFF2-40B4-BE49-F238E27FC236}">
                <a16:creationId xmlns:a16="http://schemas.microsoft.com/office/drawing/2014/main" id="{7F7B8B8D-A463-0A4A-9DC1-8C99441BAD2B}"/>
              </a:ext>
            </a:extLst>
          </p:cNvPr>
          <p:cNvSpPr>
            <a:spLocks noGrp="1"/>
          </p:cNvSpPr>
          <p:nvPr>
            <p:ph type="sldNum" sz="quarter" idx="12"/>
          </p:nvPr>
        </p:nvSpPr>
        <p:spPr/>
        <p:txBody>
          <a:bodyPr/>
          <a:lstStyle/>
          <a:p>
            <a:fld id="{0D6BD911-1A3E-CB49-8D40-7D4F8E24FC8A}" type="slidenum">
              <a:rPr lang="en-US" smtClean="0"/>
              <a:t>‹N›</a:t>
            </a:fld>
            <a:endParaRPr lang="en-US"/>
          </a:p>
        </p:txBody>
      </p:sp>
      <p:pic>
        <p:nvPicPr>
          <p:cNvPr id="15" name="Immagine 7">
            <a:extLst>
              <a:ext uri="{FF2B5EF4-FFF2-40B4-BE49-F238E27FC236}">
                <a16:creationId xmlns:a16="http://schemas.microsoft.com/office/drawing/2014/main" id="{3B7886CD-ADB5-5F4B-9C12-8F26AF554C0D}"/>
              </a:ext>
            </a:extLst>
          </p:cNvPr>
          <p:cNvPicPr>
            <a:picLocks noChangeAspect="1"/>
          </p:cNvPicPr>
          <p:nvPr userDrawn="1"/>
        </p:nvPicPr>
        <p:blipFill>
          <a:blip r:embed="rId2"/>
          <a:stretch>
            <a:fillRect/>
          </a:stretch>
        </p:blipFill>
        <p:spPr>
          <a:xfrm>
            <a:off x="10224609" y="6352774"/>
            <a:ext cx="1177682" cy="334569"/>
          </a:xfrm>
          <a:prstGeom prst="rect">
            <a:avLst/>
          </a:prstGeom>
        </p:spPr>
      </p:pic>
      <p:sp>
        <p:nvSpPr>
          <p:cNvPr id="16" name="TextBox 15">
            <a:extLst>
              <a:ext uri="{FF2B5EF4-FFF2-40B4-BE49-F238E27FC236}">
                <a16:creationId xmlns:a16="http://schemas.microsoft.com/office/drawing/2014/main" id="{CFDB7C7D-157B-134F-8301-64E2849E7F7F}"/>
              </a:ext>
            </a:extLst>
          </p:cNvPr>
          <p:cNvSpPr txBox="1"/>
          <p:nvPr userDrawn="1"/>
        </p:nvSpPr>
        <p:spPr>
          <a:xfrm>
            <a:off x="9302827" y="6434258"/>
            <a:ext cx="962123" cy="246221"/>
          </a:xfrm>
          <a:prstGeom prst="rect">
            <a:avLst/>
          </a:prstGeom>
          <a:noFill/>
        </p:spPr>
        <p:txBody>
          <a:bodyPr wrap="none" rtlCol="0">
            <a:spAutoFit/>
          </a:bodyPr>
          <a:lstStyle/>
          <a:p>
            <a:r>
              <a:rPr lang="en-US" sz="1000" dirty="0">
                <a:latin typeface="+mj-lt"/>
              </a:rPr>
              <a:t>DEVELOPED BY</a:t>
            </a:r>
          </a:p>
        </p:txBody>
      </p:sp>
      <p:sp>
        <p:nvSpPr>
          <p:cNvPr id="17" name="Rectangle 16">
            <a:extLst>
              <a:ext uri="{FF2B5EF4-FFF2-40B4-BE49-F238E27FC236}">
                <a16:creationId xmlns:a16="http://schemas.microsoft.com/office/drawing/2014/main" id="{B14AFD43-37F6-CB4F-A1CE-418D151FFBF2}"/>
              </a:ext>
            </a:extLst>
          </p:cNvPr>
          <p:cNvSpPr/>
          <p:nvPr userDrawn="1"/>
        </p:nvSpPr>
        <p:spPr>
          <a:xfrm>
            <a:off x="-1" y="0"/>
            <a:ext cx="12192000" cy="365125"/>
          </a:xfrm>
          <a:prstGeom prst="rect">
            <a:avLst/>
          </a:prstGeom>
          <a:gradFill flip="none" rotWithShape="1">
            <a:gsLst>
              <a:gs pos="0">
                <a:srgbClr val="A9223E">
                  <a:shade val="30000"/>
                  <a:satMod val="115000"/>
                </a:srgbClr>
              </a:gs>
              <a:gs pos="50000">
                <a:srgbClr val="A9223E">
                  <a:shade val="67500"/>
                  <a:satMod val="115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F8292DF-991E-C14D-8EB0-CBA79090DFDE}"/>
              </a:ext>
            </a:extLst>
          </p:cNvPr>
          <p:cNvSpPr txBox="1"/>
          <p:nvPr userDrawn="1"/>
        </p:nvSpPr>
        <p:spPr>
          <a:xfrm>
            <a:off x="9982200" y="63262"/>
            <a:ext cx="2113079" cy="246221"/>
          </a:xfrm>
          <a:prstGeom prst="rect">
            <a:avLst/>
          </a:prstGeom>
          <a:noFill/>
        </p:spPr>
        <p:txBody>
          <a:bodyPr wrap="none" rtlCol="0">
            <a:spAutoFit/>
          </a:bodyPr>
          <a:lstStyle/>
          <a:p>
            <a:pPr algn="ctr"/>
            <a:r>
              <a:rPr lang="en-US" sz="1000" spc="300" dirty="0">
                <a:solidFill>
                  <a:schemeClr val="bg1"/>
                </a:solidFill>
                <a:latin typeface="+mj-lt"/>
              </a:rPr>
              <a:t>OFFICIAL HIGHLIGHTS </a:t>
            </a:r>
          </a:p>
        </p:txBody>
      </p:sp>
      <p:sp>
        <p:nvSpPr>
          <p:cNvPr id="19" name="TextBox 18">
            <a:extLst>
              <a:ext uri="{FF2B5EF4-FFF2-40B4-BE49-F238E27FC236}">
                <a16:creationId xmlns:a16="http://schemas.microsoft.com/office/drawing/2014/main" id="{8BC607C8-02B4-4F4A-A785-E6DB6B8CDFB9}"/>
              </a:ext>
            </a:extLst>
          </p:cNvPr>
          <p:cNvSpPr txBox="1"/>
          <p:nvPr userDrawn="1"/>
        </p:nvSpPr>
        <p:spPr>
          <a:xfrm>
            <a:off x="304756" y="63262"/>
            <a:ext cx="5423280" cy="246221"/>
          </a:xfrm>
          <a:prstGeom prst="rect">
            <a:avLst/>
          </a:prstGeom>
          <a:noFill/>
        </p:spPr>
        <p:txBody>
          <a:bodyPr wrap="none" rtlCol="0">
            <a:spAutoFit/>
          </a:bodyPr>
          <a:lstStyle/>
          <a:p>
            <a:r>
              <a:rPr lang="en-US" sz="1000" spc="300" dirty="0">
                <a:solidFill>
                  <a:schemeClr val="bg1"/>
                </a:solidFill>
                <a:latin typeface="+mj-lt"/>
              </a:rPr>
              <a:t>AMERICAN DIABETES ASSOCIATION 80</a:t>
            </a:r>
            <a:r>
              <a:rPr lang="en-US" sz="1000" spc="300" baseline="30000" dirty="0">
                <a:solidFill>
                  <a:schemeClr val="bg1"/>
                </a:solidFill>
                <a:latin typeface="+mj-lt"/>
              </a:rPr>
              <a:t>TH</a:t>
            </a:r>
            <a:r>
              <a:rPr lang="en-US" sz="1000" spc="300" dirty="0">
                <a:solidFill>
                  <a:schemeClr val="bg1"/>
                </a:solidFill>
                <a:latin typeface="+mj-lt"/>
              </a:rPr>
              <a:t> SCIENTIFIC SESSIONS</a:t>
            </a:r>
          </a:p>
        </p:txBody>
      </p:sp>
      <p:pic>
        <p:nvPicPr>
          <p:cNvPr id="8" name="Picture 7">
            <a:extLst>
              <a:ext uri="{FF2B5EF4-FFF2-40B4-BE49-F238E27FC236}">
                <a16:creationId xmlns:a16="http://schemas.microsoft.com/office/drawing/2014/main" id="{F47F177A-B65C-6B4A-A537-020AFD959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667" y="6291911"/>
            <a:ext cx="1384704" cy="456293"/>
          </a:xfrm>
          <a:prstGeom prst="rect">
            <a:avLst/>
          </a:prstGeom>
        </p:spPr>
      </p:pic>
      <p:pic>
        <p:nvPicPr>
          <p:cNvPr id="10" name="Picture 9">
            <a:extLst>
              <a:ext uri="{FF2B5EF4-FFF2-40B4-BE49-F238E27FC236}">
                <a16:creationId xmlns:a16="http://schemas.microsoft.com/office/drawing/2014/main" id="{E2F25426-B7E0-1449-9B2F-70D08FFCCE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9196" y="6414877"/>
            <a:ext cx="4116614" cy="248070"/>
          </a:xfrm>
          <a:prstGeom prst="rect">
            <a:avLst/>
          </a:prstGeom>
        </p:spPr>
      </p:pic>
    </p:spTree>
    <p:extLst>
      <p:ext uri="{BB962C8B-B14F-4D97-AF65-F5344CB8AC3E}">
        <p14:creationId xmlns:p14="http://schemas.microsoft.com/office/powerpoint/2010/main" val="967074360"/>
      </p:ext>
    </p:extLst>
  </p:cSld>
  <p:clrMapOvr>
    <a:masterClrMapping/>
  </p:clrMapOvr>
  <p:extLst>
    <p:ext uri="{DCECCB84-F9BA-43D5-87BE-67443E8EF086}">
      <p15:sldGuideLst xmlns:p15="http://schemas.microsoft.com/office/powerpoint/2012/main">
        <p15:guide id="1" orient="horz" pos="413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2FE69A4-805E-6047-9DCE-58A042F31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Fare clic per modificare lo stile del titolo dello schema</a:t>
            </a:r>
          </a:p>
        </p:txBody>
      </p:sp>
      <p:sp>
        <p:nvSpPr>
          <p:cNvPr id="3" name="Segnaposto testo 2">
            <a:extLst>
              <a:ext uri="{FF2B5EF4-FFF2-40B4-BE49-F238E27FC236}">
                <a16:creationId xmlns:a16="http://schemas.microsoft.com/office/drawing/2014/main" id="{BA920C24-8639-5046-9A45-B1833FCBB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09ACF4C6-A6F4-D945-8D84-0D47BEA94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C1DC-E4DF-4240-91A6-23E0A73F0B0D}" type="datetime1">
              <a:rPr lang="it-IT" smtClean="0"/>
              <a:t>30/06/20</a:t>
            </a:fld>
            <a:endParaRPr lang="en-US"/>
          </a:p>
        </p:txBody>
      </p:sp>
      <p:sp>
        <p:nvSpPr>
          <p:cNvPr id="5" name="Segnaposto piè di pagina 4">
            <a:extLst>
              <a:ext uri="{FF2B5EF4-FFF2-40B4-BE49-F238E27FC236}">
                <a16:creationId xmlns:a16="http://schemas.microsoft.com/office/drawing/2014/main" id="{E0A8CCB0-037E-6A4D-9187-40B6D1742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EADV HIGHLIGHTS 2019</a:t>
            </a:r>
          </a:p>
        </p:txBody>
      </p:sp>
      <p:sp>
        <p:nvSpPr>
          <p:cNvPr id="6" name="Segnaposto numero diapositiva 5">
            <a:extLst>
              <a:ext uri="{FF2B5EF4-FFF2-40B4-BE49-F238E27FC236}">
                <a16:creationId xmlns:a16="http://schemas.microsoft.com/office/drawing/2014/main" id="{412DB30B-A766-2846-BC95-BCCF0AA8A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BD911-1A3E-CB49-8D40-7D4F8E24FC8A}" type="slidenum">
              <a:rPr lang="en-US" smtClean="0"/>
              <a:t>‹N›</a:t>
            </a:fld>
            <a:endParaRPr lang="en-US"/>
          </a:p>
        </p:txBody>
      </p:sp>
    </p:spTree>
    <p:extLst>
      <p:ext uri="{BB962C8B-B14F-4D97-AF65-F5344CB8AC3E}">
        <p14:creationId xmlns:p14="http://schemas.microsoft.com/office/powerpoint/2010/main" val="6413092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sldNum="0" hdr="0" ftr="0" dt="0"/>
  <p:txStyles>
    <p:titleStyle>
      <a:lvl1pPr algn="l" defTabSz="914400" rtl="0" eaLnBrk="1" latinLnBrk="0" hangingPunct="1">
        <a:lnSpc>
          <a:spcPct val="90000"/>
        </a:lnSpc>
        <a:spcBef>
          <a:spcPct val="0"/>
        </a:spcBef>
        <a:buNone/>
        <a:defRPr sz="3600" kern="1200">
          <a:solidFill>
            <a:srgbClr val="0118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48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30440-E487-0F41-8E70-B0B12418FBF3}"/>
              </a:ext>
            </a:extLst>
          </p:cNvPr>
          <p:cNvSpPr>
            <a:spLocks noGrp="1"/>
          </p:cNvSpPr>
          <p:nvPr>
            <p:ph type="title"/>
          </p:nvPr>
        </p:nvSpPr>
        <p:spPr>
          <a:xfrm>
            <a:off x="838200" y="2110155"/>
            <a:ext cx="10703010" cy="1867486"/>
          </a:xfrm>
        </p:spPr>
        <p:txBody>
          <a:bodyPr>
            <a:normAutofit/>
          </a:bodyPr>
          <a:lstStyle/>
          <a:p>
            <a:r>
              <a:rPr lang="en-GB" dirty="0"/>
              <a:t>Association of Frequency of </a:t>
            </a:r>
            <a:r>
              <a:rPr lang="en-GB" dirty="0" err="1"/>
              <a:t>Hypoglycemic</a:t>
            </a:r>
            <a:r>
              <a:rPr lang="en-GB" dirty="0"/>
              <a:t> Episodes with Incident Cardiovascular Events in Adults with Type 2 Diabetes Mellitus: A National Database Study</a:t>
            </a:r>
          </a:p>
        </p:txBody>
      </p:sp>
      <p:sp>
        <p:nvSpPr>
          <p:cNvPr id="3" name="Segnaposto testo 2">
            <a:extLst>
              <a:ext uri="{FF2B5EF4-FFF2-40B4-BE49-F238E27FC236}">
                <a16:creationId xmlns:a16="http://schemas.microsoft.com/office/drawing/2014/main" id="{1C6C122D-E7B1-1041-8D80-4047EECCF6EA}"/>
              </a:ext>
            </a:extLst>
          </p:cNvPr>
          <p:cNvSpPr>
            <a:spLocks noGrp="1"/>
          </p:cNvSpPr>
          <p:nvPr>
            <p:ph type="body" sz="quarter" idx="13"/>
          </p:nvPr>
        </p:nvSpPr>
        <p:spPr>
          <a:xfrm>
            <a:off x="838200" y="4485939"/>
            <a:ext cx="10157460" cy="945188"/>
          </a:xfrm>
        </p:spPr>
        <p:txBody>
          <a:bodyPr/>
          <a:lstStyle/>
          <a:p>
            <a:pPr>
              <a:lnSpc>
                <a:spcPct val="100000"/>
              </a:lnSpc>
              <a:spcBef>
                <a:spcPts val="0"/>
              </a:spcBef>
            </a:pPr>
            <a:r>
              <a:rPr lang="en-US" sz="2400" b="1">
                <a:latin typeface="+mn-lt"/>
              </a:rPr>
              <a:t>Aman Rajpal</a:t>
            </a:r>
            <a:r>
              <a:rPr lang="en-US" sz="2400">
                <a:latin typeface="+mn-lt"/>
              </a:rPr>
              <a:t>, </a:t>
            </a:r>
            <a:r>
              <a:rPr lang="en-US" sz="2400" dirty="0">
                <a:latin typeface="+mn-lt"/>
              </a:rPr>
              <a:t>MD</a:t>
            </a:r>
          </a:p>
          <a:p>
            <a:pPr>
              <a:lnSpc>
                <a:spcPct val="100000"/>
              </a:lnSpc>
              <a:spcBef>
                <a:spcPts val="0"/>
              </a:spcBef>
            </a:pPr>
            <a:r>
              <a:rPr lang="en-US" sz="1600" dirty="0">
                <a:latin typeface="+mn-lt"/>
              </a:rPr>
              <a:t>Dept. of Medicine, Case Western Reserve University and Cleveland VA Medical Center, Cleveland, Ohio, USA</a:t>
            </a:r>
            <a:endParaRPr lang="en-US" sz="2400" b="1" dirty="0">
              <a:latin typeface="+mn-lt"/>
            </a:endParaRPr>
          </a:p>
        </p:txBody>
      </p:sp>
      <p:pic>
        <p:nvPicPr>
          <p:cNvPr id="5" name="Picture 4">
            <a:extLst>
              <a:ext uri="{FF2B5EF4-FFF2-40B4-BE49-F238E27FC236}">
                <a16:creationId xmlns:a16="http://schemas.microsoft.com/office/drawing/2014/main" id="{F15174D6-AD3F-A149-80E6-9AE28700FB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29572" y="891616"/>
            <a:ext cx="1811638" cy="535257"/>
          </a:xfrm>
          <a:prstGeom prst="rect">
            <a:avLst/>
          </a:prstGeom>
        </p:spPr>
      </p:pic>
    </p:spTree>
    <p:extLst>
      <p:ext uri="{BB962C8B-B14F-4D97-AF65-F5344CB8AC3E}">
        <p14:creationId xmlns:p14="http://schemas.microsoft.com/office/powerpoint/2010/main" val="409616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9A61F-F15D-0946-853C-BEC3161378C4}"/>
              </a:ext>
            </a:extLst>
          </p:cNvPr>
          <p:cNvSpPr>
            <a:spLocks noGrp="1"/>
          </p:cNvSpPr>
          <p:nvPr>
            <p:ph type="title"/>
          </p:nvPr>
        </p:nvSpPr>
        <p:spPr/>
        <p:txBody>
          <a:bodyPr/>
          <a:lstStyle/>
          <a:p>
            <a:r>
              <a:rPr lang="en-US" b="1" dirty="0"/>
              <a:t>Key messages</a:t>
            </a:r>
            <a:endParaRPr lang="en-US" dirty="0"/>
          </a:p>
        </p:txBody>
      </p:sp>
      <p:sp>
        <p:nvSpPr>
          <p:cNvPr id="3" name="Segnaposto contenuto 2">
            <a:extLst>
              <a:ext uri="{FF2B5EF4-FFF2-40B4-BE49-F238E27FC236}">
                <a16:creationId xmlns:a16="http://schemas.microsoft.com/office/drawing/2014/main" id="{434CDF76-76C1-A14B-AF53-55A36110404C}"/>
              </a:ext>
            </a:extLst>
          </p:cNvPr>
          <p:cNvSpPr>
            <a:spLocks noGrp="1"/>
          </p:cNvSpPr>
          <p:nvPr>
            <p:ph idx="1"/>
          </p:nvPr>
        </p:nvSpPr>
        <p:spPr>
          <a:xfrm>
            <a:off x="838200" y="1602889"/>
            <a:ext cx="10799618" cy="4574074"/>
          </a:xfrm>
        </p:spPr>
        <p:txBody>
          <a:bodyPr>
            <a:noAutofit/>
          </a:bodyPr>
          <a:lstStyle/>
          <a:p>
            <a:pPr lvl="0">
              <a:lnSpc>
                <a:spcPct val="100000"/>
              </a:lnSpc>
            </a:pPr>
            <a:r>
              <a:rPr lang="en-US" dirty="0"/>
              <a:t>Adults with type 2 diabetes who have frequent hypoglycemic episodes (&gt;5/year) tend to develop more cardiovascular events.</a:t>
            </a:r>
            <a:endParaRPr lang="it-IT" dirty="0"/>
          </a:p>
          <a:p>
            <a:pPr lvl="0">
              <a:lnSpc>
                <a:spcPct val="100000"/>
              </a:lnSpc>
            </a:pPr>
            <a:r>
              <a:rPr lang="en-US" dirty="0"/>
              <a:t>This suggests that glycemic targets should be individualized considering the risk for hypoglycemia.</a:t>
            </a:r>
            <a:endParaRPr lang="it-IT" dirty="0"/>
          </a:p>
        </p:txBody>
      </p:sp>
    </p:spTree>
    <p:extLst>
      <p:ext uri="{BB962C8B-B14F-4D97-AF65-F5344CB8AC3E}">
        <p14:creationId xmlns:p14="http://schemas.microsoft.com/office/powerpoint/2010/main" val="40066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B101C-1407-504F-BB8B-0ACED0488642}"/>
              </a:ext>
            </a:extLst>
          </p:cNvPr>
          <p:cNvSpPr>
            <a:spLocks noGrp="1"/>
          </p:cNvSpPr>
          <p:nvPr>
            <p:ph type="title"/>
          </p:nvPr>
        </p:nvSpPr>
        <p:spPr/>
        <p:txBody>
          <a:bodyPr/>
          <a:lstStyle/>
          <a:p>
            <a:r>
              <a:rPr lang="it-IT" b="1" dirty="0"/>
              <a:t>Background (1)</a:t>
            </a:r>
            <a:endParaRPr lang="en-US" dirty="0"/>
          </a:p>
        </p:txBody>
      </p:sp>
      <p:sp>
        <p:nvSpPr>
          <p:cNvPr id="3" name="Segnaposto contenuto 2">
            <a:extLst>
              <a:ext uri="{FF2B5EF4-FFF2-40B4-BE49-F238E27FC236}">
                <a16:creationId xmlns:a16="http://schemas.microsoft.com/office/drawing/2014/main" id="{B85B621E-29D0-4F41-9B51-F9DF7DBAAADD}"/>
              </a:ext>
            </a:extLst>
          </p:cNvPr>
          <p:cNvSpPr>
            <a:spLocks noGrp="1"/>
          </p:cNvSpPr>
          <p:nvPr>
            <p:ph idx="1"/>
          </p:nvPr>
        </p:nvSpPr>
        <p:spPr/>
        <p:txBody>
          <a:bodyPr/>
          <a:lstStyle/>
          <a:p>
            <a:pPr marL="0" indent="0">
              <a:lnSpc>
                <a:spcPct val="100000"/>
              </a:lnSpc>
              <a:buNone/>
            </a:pPr>
            <a:r>
              <a:rPr lang="en-US" i="1" dirty="0"/>
              <a:t>What do we already know about this topic?</a:t>
            </a:r>
            <a:endParaRPr lang="it-IT" dirty="0"/>
          </a:p>
          <a:p>
            <a:pPr lvl="0">
              <a:lnSpc>
                <a:spcPct val="100000"/>
              </a:lnSpc>
            </a:pPr>
            <a:r>
              <a:rPr lang="en-US" dirty="0"/>
              <a:t>Hypoglycemia has been linked to increased cardiovascular (CV) events.</a:t>
            </a:r>
            <a:endParaRPr lang="it-IT" dirty="0"/>
          </a:p>
          <a:p>
            <a:pPr lvl="0">
              <a:lnSpc>
                <a:spcPct val="100000"/>
              </a:lnSpc>
            </a:pPr>
            <a:r>
              <a:rPr lang="en-US" dirty="0"/>
              <a:t>However, there is limited data about the relationship between the frequency of hypoglycemic episodes and CV outcomes.</a:t>
            </a:r>
            <a:endParaRPr lang="it-IT" dirty="0"/>
          </a:p>
        </p:txBody>
      </p:sp>
    </p:spTree>
    <p:extLst>
      <p:ext uri="{BB962C8B-B14F-4D97-AF65-F5344CB8AC3E}">
        <p14:creationId xmlns:p14="http://schemas.microsoft.com/office/powerpoint/2010/main" val="14261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B101C-1407-504F-BB8B-0ACED0488642}"/>
              </a:ext>
            </a:extLst>
          </p:cNvPr>
          <p:cNvSpPr>
            <a:spLocks noGrp="1"/>
          </p:cNvSpPr>
          <p:nvPr>
            <p:ph type="title"/>
          </p:nvPr>
        </p:nvSpPr>
        <p:spPr/>
        <p:txBody>
          <a:bodyPr/>
          <a:lstStyle/>
          <a:p>
            <a:r>
              <a:rPr lang="it-IT" b="1" dirty="0"/>
              <a:t>Background (2)</a:t>
            </a:r>
            <a:endParaRPr lang="en-US" dirty="0"/>
          </a:p>
        </p:txBody>
      </p:sp>
      <p:sp>
        <p:nvSpPr>
          <p:cNvPr id="3" name="Segnaposto contenuto 2">
            <a:extLst>
              <a:ext uri="{FF2B5EF4-FFF2-40B4-BE49-F238E27FC236}">
                <a16:creationId xmlns:a16="http://schemas.microsoft.com/office/drawing/2014/main" id="{B85B621E-29D0-4F41-9B51-F9DF7DBAAADD}"/>
              </a:ext>
            </a:extLst>
          </p:cNvPr>
          <p:cNvSpPr>
            <a:spLocks noGrp="1"/>
          </p:cNvSpPr>
          <p:nvPr>
            <p:ph idx="1"/>
          </p:nvPr>
        </p:nvSpPr>
        <p:spPr/>
        <p:txBody>
          <a:bodyPr/>
          <a:lstStyle/>
          <a:p>
            <a:pPr marL="0" indent="0">
              <a:lnSpc>
                <a:spcPct val="100000"/>
              </a:lnSpc>
              <a:buNone/>
            </a:pPr>
            <a:r>
              <a:rPr lang="en-US" i="1" dirty="0"/>
              <a:t>How was this study conducted?</a:t>
            </a:r>
            <a:endParaRPr lang="it-IT" dirty="0"/>
          </a:p>
          <a:p>
            <a:pPr lvl="0">
              <a:lnSpc>
                <a:spcPct val="100000"/>
              </a:lnSpc>
            </a:pPr>
            <a:r>
              <a:rPr lang="en-US" dirty="0"/>
              <a:t>This study evaluated the association of frequent hypoglycemic episodes (&gt;5/year) with incident CV events in adults with type 2 diabetes (T2D).</a:t>
            </a:r>
            <a:endParaRPr lang="it-IT" dirty="0"/>
          </a:p>
          <a:p>
            <a:pPr lvl="0">
              <a:lnSpc>
                <a:spcPct val="100000"/>
              </a:lnSpc>
            </a:pPr>
            <a:r>
              <a:rPr lang="en-US" dirty="0"/>
              <a:t>A national database (IBM </a:t>
            </a:r>
            <a:r>
              <a:rPr lang="en-US" dirty="0" err="1"/>
              <a:t>Explorys</a:t>
            </a:r>
            <a:r>
              <a:rPr lang="en-US" dirty="0"/>
              <a:t> Solutions, IBM, Inc.) for adults with T2D who had &gt;5 hypoglycemic episodes (cases) vs. 1 to 5 hypoglycemic episodes (controls) in one year was queried. </a:t>
            </a:r>
            <a:endParaRPr lang="it-IT" dirty="0"/>
          </a:p>
          <a:p>
            <a:pPr lvl="0">
              <a:lnSpc>
                <a:spcPct val="100000"/>
              </a:lnSpc>
            </a:pPr>
            <a:r>
              <a:rPr lang="en-US" dirty="0"/>
              <a:t>Primary outcomes were overall CV adverse events, acute myocardial infarction (MI), cerebrovascular accidents (</a:t>
            </a:r>
            <a:r>
              <a:rPr lang="en-US" dirty="0" err="1"/>
              <a:t>CVA</a:t>
            </a:r>
            <a:r>
              <a:rPr lang="en-US" dirty="0"/>
              <a:t>) and cardiac arrhythmias.</a:t>
            </a:r>
            <a:endParaRPr lang="it-IT" dirty="0"/>
          </a:p>
        </p:txBody>
      </p:sp>
    </p:spTree>
    <p:extLst>
      <p:ext uri="{BB962C8B-B14F-4D97-AF65-F5344CB8AC3E}">
        <p14:creationId xmlns:p14="http://schemas.microsoft.com/office/powerpoint/2010/main" val="54648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p:txBody>
          <a:bodyPr/>
          <a:lstStyle/>
          <a:p>
            <a:r>
              <a:rPr lang="en-US" b="1" dirty="0"/>
              <a:t>Findings</a:t>
            </a:r>
            <a:endParaRPr lang="en-US" dirty="0"/>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p:txBody>
          <a:bodyPr>
            <a:normAutofit fontScale="92500" lnSpcReduction="20000"/>
          </a:bodyPr>
          <a:lstStyle/>
          <a:p>
            <a:pPr marL="0" indent="0">
              <a:lnSpc>
                <a:spcPct val="110000"/>
              </a:lnSpc>
              <a:buNone/>
            </a:pPr>
            <a:r>
              <a:rPr lang="en-US" i="1" dirty="0"/>
              <a:t>What does this study add?</a:t>
            </a:r>
            <a:endParaRPr lang="it-IT" dirty="0"/>
          </a:p>
          <a:p>
            <a:pPr lvl="0">
              <a:lnSpc>
                <a:spcPct val="110000"/>
              </a:lnSpc>
            </a:pPr>
            <a:r>
              <a:rPr lang="en-US" dirty="0"/>
              <a:t>Out of a total of 61,917,780 patients in </a:t>
            </a:r>
            <a:r>
              <a:rPr lang="en-US" dirty="0" err="1"/>
              <a:t>Explorys</a:t>
            </a:r>
            <a:r>
              <a:rPr lang="en-US" dirty="0"/>
              <a:t>, 4,882,710 had T2D, and 182,220 patients in the database had hypoglycemic episodes.</a:t>
            </a:r>
            <a:endParaRPr lang="it-IT" dirty="0"/>
          </a:p>
          <a:p>
            <a:pPr lvl="0">
              <a:lnSpc>
                <a:spcPct val="110000"/>
              </a:lnSpc>
            </a:pPr>
            <a:r>
              <a:rPr lang="en-US" dirty="0"/>
              <a:t>Patients were divided into 2 groups according to the number of hypoglycemic episodes per year (controls, 1-5, 158,410; cases, &gt;5, 40,810).</a:t>
            </a:r>
            <a:endParaRPr lang="it-IT" dirty="0"/>
          </a:p>
          <a:p>
            <a:pPr lvl="0">
              <a:lnSpc>
                <a:spcPct val="110000"/>
              </a:lnSpc>
            </a:pPr>
            <a:r>
              <a:rPr lang="en-US" dirty="0"/>
              <a:t>Patients with &gt;5 hypoglycemic episodes in 1 year (cases) had a higher incident risk of overall CV adverse events when compared to controls (OR: 1.61, 95% CI: 1.558, 1.663). </a:t>
            </a:r>
            <a:endParaRPr lang="it-IT" dirty="0"/>
          </a:p>
          <a:p>
            <a:pPr lvl="0">
              <a:lnSpc>
                <a:spcPct val="110000"/>
              </a:lnSpc>
            </a:pPr>
            <a:r>
              <a:rPr lang="en-US" dirty="0"/>
              <a:t>Cases had more CV events (OR 1.61), cardiac arrythmias (OR 1.65), </a:t>
            </a:r>
            <a:r>
              <a:rPr lang="en-US" dirty="0" err="1"/>
              <a:t>CVA</a:t>
            </a:r>
            <a:r>
              <a:rPr lang="en-US" dirty="0"/>
              <a:t> (OR 1.38), and MI compared to controls (OR 1.43).</a:t>
            </a:r>
            <a:endParaRPr lang="it-IT" dirty="0"/>
          </a:p>
          <a:p>
            <a:pPr lvl="0">
              <a:lnSpc>
                <a:spcPct val="110000"/>
              </a:lnSpc>
            </a:pPr>
            <a:r>
              <a:rPr lang="en-US" dirty="0"/>
              <a:t>Cases who were elderly (age ≥65 years) had an incidence of 36% of having a CV event compared to 25% in age-matched controls.</a:t>
            </a:r>
            <a:endParaRPr lang="it-IT" dirty="0"/>
          </a:p>
        </p:txBody>
      </p:sp>
    </p:spTree>
    <p:extLst>
      <p:ext uri="{BB962C8B-B14F-4D97-AF65-F5344CB8AC3E}">
        <p14:creationId xmlns:p14="http://schemas.microsoft.com/office/powerpoint/2010/main" val="25231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p:txBody>
          <a:bodyPr/>
          <a:lstStyle/>
          <a:p>
            <a:r>
              <a:rPr lang="en-US" b="1" dirty="0"/>
              <a:t>Perspectives</a:t>
            </a:r>
            <a:endParaRPr lang="en-US" dirty="0"/>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p:txBody>
          <a:bodyPr/>
          <a:lstStyle/>
          <a:p>
            <a:pPr marL="0" indent="0">
              <a:lnSpc>
                <a:spcPct val="100000"/>
              </a:lnSpc>
              <a:buNone/>
            </a:pPr>
            <a:r>
              <a:rPr lang="en-US" i="1" dirty="0"/>
              <a:t>How does this study impact clinical practice?</a:t>
            </a:r>
            <a:endParaRPr lang="it-IT" dirty="0"/>
          </a:p>
          <a:p>
            <a:pPr lvl="0">
              <a:lnSpc>
                <a:spcPct val="100000"/>
              </a:lnSpc>
            </a:pPr>
            <a:r>
              <a:rPr lang="en-US" dirty="0"/>
              <a:t>Adults with T2D with frequent hypoglycemic episodes (&gt;5/year) tend to have higher incidence of adverse CV events.</a:t>
            </a:r>
            <a:endParaRPr lang="it-IT" dirty="0"/>
          </a:p>
          <a:p>
            <a:pPr lvl="0">
              <a:lnSpc>
                <a:spcPct val="100000"/>
              </a:lnSpc>
            </a:pPr>
            <a:r>
              <a:rPr lang="en-US"/>
              <a:t>Glycemic </a:t>
            </a:r>
            <a:r>
              <a:rPr lang="en-US" dirty="0"/>
              <a:t>targets should be personalized for each patient on the basis of the individual risk of hypoglycemia.</a:t>
            </a:r>
            <a:endParaRPr lang="it-IT" dirty="0"/>
          </a:p>
        </p:txBody>
      </p:sp>
    </p:spTree>
    <p:extLst>
      <p:ext uri="{BB962C8B-B14F-4D97-AF65-F5344CB8AC3E}">
        <p14:creationId xmlns:p14="http://schemas.microsoft.com/office/powerpoint/2010/main" val="16040680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435</Words>
  <Application>Microsoft Macintosh PowerPoint</Application>
  <PresentationFormat>Widescreen</PresentationFormat>
  <Paragraphs>26</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Tema di Office</vt:lpstr>
      <vt:lpstr>Presentazione standard di PowerPoint</vt:lpstr>
      <vt:lpstr>Association of Frequency of Hypoglycemic Episodes with Incident Cardiovascular Events in Adults with Type 2 Diabetes Mellitus: A National Database Study</vt:lpstr>
      <vt:lpstr>Key messages</vt:lpstr>
      <vt:lpstr>Background (1)</vt:lpstr>
      <vt:lpstr>Background (2)</vt:lpstr>
      <vt:lpstr>Findings</vt:lpstr>
      <vt:lpstr>Perspectives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ADA2020</dc:title>
  <dc:subject/>
  <dc:creator>GM</dc:creator>
  <cp:keywords/>
  <dc:description/>
  <cp:lastModifiedBy>Giorgio Mantovani</cp:lastModifiedBy>
  <cp:revision>56</cp:revision>
  <dcterms:created xsi:type="dcterms:W3CDTF">2019-09-23T14:09:10Z</dcterms:created>
  <dcterms:modified xsi:type="dcterms:W3CDTF">2020-06-30T20:10:15Z</dcterms:modified>
  <cp:category/>
</cp:coreProperties>
</file>