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9" r:id="rId3"/>
    <p:sldId id="258" r:id="rId4"/>
    <p:sldId id="260" r:id="rId5"/>
    <p:sldId id="265" r:id="rId6"/>
    <p:sldId id="266" r:id="rId7"/>
    <p:sldId id="263" r:id="rId8"/>
    <p:sldId id="267" r:id="rId9"/>
    <p:sldId id="262" r:id="rId10"/>
    <p:sldId id="268"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a:srgbClr val="00136F"/>
    <a:srgbClr val="011893"/>
    <a:srgbClr val="004353"/>
    <a:srgbClr val="29233D"/>
    <a:srgbClr val="A922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Stile medio 3 - Color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p:restoredTop sz="94700"/>
  </p:normalViewPr>
  <p:slideViewPr>
    <p:cSldViewPr snapToGrid="0" snapToObjects="1" showGuides="1">
      <p:cViewPr varScale="1">
        <p:scale>
          <a:sx n="116" d="100"/>
          <a:sy n="116" d="100"/>
        </p:scale>
        <p:origin x="192" y="2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66B877-E35D-3E40-B8BA-BF8F6306B83D}" type="datetimeFigureOut">
              <a:rPr lang="en-US" smtClean="0"/>
              <a:t>6/20/20</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F521BB-FDC7-624B-8C43-885D0AA8BBCA}" type="slidenum">
              <a:rPr lang="en-US" smtClean="0"/>
              <a:t>‹N›</a:t>
            </a:fld>
            <a:endParaRPr lang="en-US"/>
          </a:p>
        </p:txBody>
      </p:sp>
    </p:spTree>
    <p:extLst>
      <p:ext uri="{BB962C8B-B14F-4D97-AF65-F5344CB8AC3E}">
        <p14:creationId xmlns:p14="http://schemas.microsoft.com/office/powerpoint/2010/main" val="2758980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F328E65B-3537-B441-A683-23E294CA645D}"/>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4" name="Segnaposto data 3">
            <a:extLst>
              <a:ext uri="{FF2B5EF4-FFF2-40B4-BE49-F238E27FC236}">
                <a16:creationId xmlns:a16="http://schemas.microsoft.com/office/drawing/2014/main" id="{4A7B4A71-FD88-504A-B65B-FE5408B8AE7E}"/>
              </a:ext>
            </a:extLst>
          </p:cNvPr>
          <p:cNvSpPr>
            <a:spLocks noGrp="1"/>
          </p:cNvSpPr>
          <p:nvPr>
            <p:ph type="dt" sz="half" idx="10"/>
          </p:nvPr>
        </p:nvSpPr>
        <p:spPr/>
        <p:txBody>
          <a:bodyPr/>
          <a:lstStyle/>
          <a:p>
            <a:fld id="{1667F049-DAD0-634C-8565-5D61F06EEF17}" type="datetime1">
              <a:rPr lang="it-IT" smtClean="0"/>
              <a:t>20/06/20</a:t>
            </a:fld>
            <a:endParaRPr lang="en-US"/>
          </a:p>
        </p:txBody>
      </p:sp>
      <p:sp>
        <p:nvSpPr>
          <p:cNvPr id="6" name="Segnaposto numero diapositiva 5">
            <a:extLst>
              <a:ext uri="{FF2B5EF4-FFF2-40B4-BE49-F238E27FC236}">
                <a16:creationId xmlns:a16="http://schemas.microsoft.com/office/drawing/2014/main" id="{75337B35-C928-A245-951C-10AC7739F0B7}"/>
              </a:ext>
            </a:extLst>
          </p:cNvPr>
          <p:cNvSpPr>
            <a:spLocks noGrp="1"/>
          </p:cNvSpPr>
          <p:nvPr>
            <p:ph type="sldNum" sz="quarter" idx="12"/>
          </p:nvPr>
        </p:nvSpPr>
        <p:spPr/>
        <p:txBody>
          <a:bodyPr/>
          <a:lstStyle/>
          <a:p>
            <a:fld id="{0D6BD911-1A3E-CB49-8D40-7D4F8E24FC8A}" type="slidenum">
              <a:rPr lang="en-US" smtClean="0"/>
              <a:t>‹N›</a:t>
            </a:fld>
            <a:endParaRPr lang="en-US"/>
          </a:p>
        </p:txBody>
      </p:sp>
      <p:sp>
        <p:nvSpPr>
          <p:cNvPr id="8" name="Rettangolo 7">
            <a:extLst>
              <a:ext uri="{FF2B5EF4-FFF2-40B4-BE49-F238E27FC236}">
                <a16:creationId xmlns:a16="http://schemas.microsoft.com/office/drawing/2014/main" id="{C6F9C326-1031-8C4D-8CDD-FC7D9102A920}"/>
              </a:ext>
            </a:extLst>
          </p:cNvPr>
          <p:cNvSpPr/>
          <p:nvPr userDrawn="1"/>
        </p:nvSpPr>
        <p:spPr>
          <a:xfrm>
            <a:off x="0" y="5549901"/>
            <a:ext cx="12192000" cy="1308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CasellaDiTesto 8">
            <a:extLst>
              <a:ext uri="{FF2B5EF4-FFF2-40B4-BE49-F238E27FC236}">
                <a16:creationId xmlns:a16="http://schemas.microsoft.com/office/drawing/2014/main" id="{0544F1B1-2F03-2A47-BEE1-013347F0D391}"/>
              </a:ext>
            </a:extLst>
          </p:cNvPr>
          <p:cNvSpPr txBox="1"/>
          <p:nvPr userDrawn="1"/>
        </p:nvSpPr>
        <p:spPr>
          <a:xfrm>
            <a:off x="8368143" y="6014683"/>
            <a:ext cx="2795220" cy="461665"/>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rgbClr val="000000"/>
                </a:solidFill>
                <a:latin typeface="Calibri" charset="0"/>
                <a:ea typeface="Calibri" charset="0"/>
                <a:cs typeface="Calibri" charset="0"/>
              </a:rPr>
              <a:t>SUPPORTED BY AN UNRESTRICTED EDUCATIONAL SPONSORSHIP FROM</a:t>
            </a:r>
            <a:endParaRPr lang="en-US" sz="1200" b="0" dirty="0">
              <a:solidFill>
                <a:srgbClr val="141415"/>
              </a:solidFill>
              <a:latin typeface="Calibri" charset="0"/>
              <a:ea typeface="Calibri" charset="0"/>
              <a:cs typeface="Calibri" charset="0"/>
            </a:endParaRPr>
          </a:p>
        </p:txBody>
      </p:sp>
      <p:pic>
        <p:nvPicPr>
          <p:cNvPr id="10" name="Immagine 9" descr="lilly.png">
            <a:extLst>
              <a:ext uri="{FF2B5EF4-FFF2-40B4-BE49-F238E27FC236}">
                <a16:creationId xmlns:a16="http://schemas.microsoft.com/office/drawing/2014/main" id="{B0AFD33C-3DFB-8640-97F5-E5F4105EFE09}"/>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0922538" y="6014006"/>
            <a:ext cx="931863" cy="571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3A35A1BE-CCDF-7A41-AA30-6A1596A8710A}"/>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a:stretch/>
        </p:blipFill>
        <p:spPr>
          <a:xfrm>
            <a:off x="395870" y="5791397"/>
            <a:ext cx="4289611" cy="852905"/>
          </a:xfrm>
          <a:prstGeom prst="rect">
            <a:avLst/>
          </a:prstGeom>
        </p:spPr>
      </p:pic>
      <p:sp>
        <p:nvSpPr>
          <p:cNvPr id="15" name="Rectangle 14">
            <a:extLst>
              <a:ext uri="{FF2B5EF4-FFF2-40B4-BE49-F238E27FC236}">
                <a16:creationId xmlns:a16="http://schemas.microsoft.com/office/drawing/2014/main" id="{2B410FD8-0515-244F-A60D-02CF4DD74897}"/>
              </a:ext>
            </a:extLst>
          </p:cNvPr>
          <p:cNvSpPr/>
          <p:nvPr userDrawn="1"/>
        </p:nvSpPr>
        <p:spPr>
          <a:xfrm>
            <a:off x="0" y="968189"/>
            <a:ext cx="12192000" cy="3388658"/>
          </a:xfrm>
          <a:prstGeom prst="rect">
            <a:avLst/>
          </a:prstGeom>
          <a:solidFill>
            <a:srgbClr val="011893">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0063E82E-3C9C-2E45-A512-B876424D59D6}"/>
              </a:ext>
            </a:extLst>
          </p:cNvPr>
          <p:cNvPicPr>
            <a:picLocks noChangeAspect="1"/>
          </p:cNvPicPr>
          <p:nvPr userDrawn="1"/>
        </p:nvPicPr>
        <p:blipFill>
          <a:blip r:embed="rId5"/>
          <a:stretch>
            <a:fillRect/>
          </a:stretch>
        </p:blipFill>
        <p:spPr>
          <a:xfrm>
            <a:off x="1679946" y="1952298"/>
            <a:ext cx="8832103" cy="579411"/>
          </a:xfrm>
          <a:prstGeom prst="rect">
            <a:avLst/>
          </a:prstGeom>
        </p:spPr>
      </p:pic>
      <p:sp>
        <p:nvSpPr>
          <p:cNvPr id="19" name="TextBox 18">
            <a:extLst>
              <a:ext uri="{FF2B5EF4-FFF2-40B4-BE49-F238E27FC236}">
                <a16:creationId xmlns:a16="http://schemas.microsoft.com/office/drawing/2014/main" id="{07F37B37-9A2E-3743-8047-47CB59B725EA}"/>
              </a:ext>
            </a:extLst>
          </p:cNvPr>
          <p:cNvSpPr txBox="1"/>
          <p:nvPr userDrawn="1"/>
        </p:nvSpPr>
        <p:spPr>
          <a:xfrm>
            <a:off x="5170102" y="2866626"/>
            <a:ext cx="1851789" cy="523220"/>
          </a:xfrm>
          <a:prstGeom prst="rect">
            <a:avLst/>
          </a:prstGeom>
          <a:noFill/>
        </p:spPr>
        <p:txBody>
          <a:bodyPr wrap="none" rtlCol="0">
            <a:spAutoFit/>
          </a:bodyPr>
          <a:lstStyle/>
          <a:p>
            <a:pPr algn="ctr"/>
            <a:r>
              <a:rPr lang="en-US" sz="2800" b="1" spc="300" dirty="0">
                <a:solidFill>
                  <a:schemeClr val="bg1"/>
                </a:solidFill>
                <a:latin typeface="+mj-lt"/>
              </a:rPr>
              <a:t>SLIDE KIT</a:t>
            </a:r>
          </a:p>
        </p:txBody>
      </p:sp>
    </p:spTree>
    <p:extLst>
      <p:ext uri="{BB962C8B-B14F-4D97-AF65-F5344CB8AC3E}">
        <p14:creationId xmlns:p14="http://schemas.microsoft.com/office/powerpoint/2010/main" val="2766051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estazione sezione">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E534E8DD-79C8-2941-90A0-D8FA3A2E908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432F106-E8A1-9B4A-B23F-9F42B6DE8BC5}"/>
              </a:ext>
            </a:extLst>
          </p:cNvPr>
          <p:cNvSpPr/>
          <p:nvPr userDrawn="1"/>
        </p:nvSpPr>
        <p:spPr>
          <a:xfrm>
            <a:off x="0" y="0"/>
            <a:ext cx="12192000" cy="5907218"/>
          </a:xfrm>
          <a:prstGeom prst="rect">
            <a:avLst/>
          </a:prstGeom>
          <a:solidFill>
            <a:srgbClr val="011893">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ttangolo 7">
            <a:extLst>
              <a:ext uri="{FF2B5EF4-FFF2-40B4-BE49-F238E27FC236}">
                <a16:creationId xmlns:a16="http://schemas.microsoft.com/office/drawing/2014/main" id="{8B9BDF1A-5048-F54A-8F77-BEB3A43C49E1}"/>
              </a:ext>
            </a:extLst>
          </p:cNvPr>
          <p:cNvSpPr/>
          <p:nvPr userDrawn="1"/>
        </p:nvSpPr>
        <p:spPr>
          <a:xfrm>
            <a:off x="0" y="5818869"/>
            <a:ext cx="12192000" cy="10391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8" name="Immagine 7">
            <a:extLst>
              <a:ext uri="{FF2B5EF4-FFF2-40B4-BE49-F238E27FC236}">
                <a16:creationId xmlns:a16="http://schemas.microsoft.com/office/drawing/2014/main" id="{AFADB9D3-334B-2340-8D90-3A16A8C3659E}"/>
              </a:ext>
            </a:extLst>
          </p:cNvPr>
          <p:cNvPicPr>
            <a:picLocks noChangeAspect="1"/>
          </p:cNvPicPr>
          <p:nvPr userDrawn="1"/>
        </p:nvPicPr>
        <p:blipFill>
          <a:blip r:embed="rId3"/>
          <a:stretch>
            <a:fillRect/>
          </a:stretch>
        </p:blipFill>
        <p:spPr>
          <a:xfrm>
            <a:off x="10582579" y="6171151"/>
            <a:ext cx="1177682" cy="334569"/>
          </a:xfrm>
          <a:prstGeom prst="rect">
            <a:avLst/>
          </a:prstGeom>
        </p:spPr>
      </p:pic>
      <p:sp>
        <p:nvSpPr>
          <p:cNvPr id="9" name="Rettangolo 8">
            <a:extLst>
              <a:ext uri="{FF2B5EF4-FFF2-40B4-BE49-F238E27FC236}">
                <a16:creationId xmlns:a16="http://schemas.microsoft.com/office/drawing/2014/main" id="{20A54DB0-402D-C646-9536-02EACEBC8C87}"/>
              </a:ext>
            </a:extLst>
          </p:cNvPr>
          <p:cNvSpPr/>
          <p:nvPr userDrawn="1"/>
        </p:nvSpPr>
        <p:spPr>
          <a:xfrm>
            <a:off x="838200" y="4119314"/>
            <a:ext cx="6096000" cy="400110"/>
          </a:xfrm>
          <a:prstGeom prst="rect">
            <a:avLst/>
          </a:prstGeom>
        </p:spPr>
        <p:txBody>
          <a:bodyPr>
            <a:spAutoFit/>
          </a:bodyPr>
          <a:lstStyle/>
          <a:p>
            <a:r>
              <a:rPr lang="en-US" sz="2000" i="1" dirty="0">
                <a:solidFill>
                  <a:schemeClr val="bg1"/>
                </a:solidFill>
                <a:latin typeface="Calibri" panose="020F0502020204030204" pitchFamily="34" charset="0"/>
                <a:ea typeface="Calibri" panose="020F0502020204030204" pitchFamily="34" charset="0"/>
                <a:cs typeface="Calibri" panose="020F0502020204030204" pitchFamily="34" charset="0"/>
              </a:rPr>
              <a:t>Presented by</a:t>
            </a:r>
          </a:p>
        </p:txBody>
      </p:sp>
      <p:sp>
        <p:nvSpPr>
          <p:cNvPr id="10" name="Titolo 1">
            <a:extLst>
              <a:ext uri="{FF2B5EF4-FFF2-40B4-BE49-F238E27FC236}">
                <a16:creationId xmlns:a16="http://schemas.microsoft.com/office/drawing/2014/main" id="{6C7F9F16-8575-814C-9586-814BB3F9801C}"/>
              </a:ext>
            </a:extLst>
          </p:cNvPr>
          <p:cNvSpPr>
            <a:spLocks noGrp="1"/>
          </p:cNvSpPr>
          <p:nvPr>
            <p:ph type="title" hasCustomPrompt="1"/>
          </p:nvPr>
        </p:nvSpPr>
        <p:spPr>
          <a:xfrm>
            <a:off x="838200" y="2251075"/>
            <a:ext cx="10515600" cy="1325563"/>
          </a:xfrm>
        </p:spPr>
        <p:txBody>
          <a:bodyPr/>
          <a:lstStyle>
            <a:lvl1pPr>
              <a:defRPr>
                <a:solidFill>
                  <a:schemeClr val="bg1"/>
                </a:solidFill>
              </a:defRPr>
            </a:lvl1pPr>
          </a:lstStyle>
          <a:p>
            <a:r>
              <a:rPr lang="en-US" noProof="0" dirty="0"/>
              <a:t>What’s New in Psoriasis?</a:t>
            </a:r>
          </a:p>
        </p:txBody>
      </p:sp>
      <p:sp>
        <p:nvSpPr>
          <p:cNvPr id="12" name="Segnaposto testo 11">
            <a:extLst>
              <a:ext uri="{FF2B5EF4-FFF2-40B4-BE49-F238E27FC236}">
                <a16:creationId xmlns:a16="http://schemas.microsoft.com/office/drawing/2014/main" id="{FC669FDB-0F54-9C4A-9881-E3C893B3F09A}"/>
              </a:ext>
            </a:extLst>
          </p:cNvPr>
          <p:cNvSpPr>
            <a:spLocks noGrp="1"/>
          </p:cNvSpPr>
          <p:nvPr>
            <p:ph type="body" sz="quarter" idx="13"/>
          </p:nvPr>
        </p:nvSpPr>
        <p:spPr>
          <a:xfrm>
            <a:off x="838200" y="4531449"/>
            <a:ext cx="2640012" cy="717550"/>
          </a:xfrm>
        </p:spPr>
        <p:txBody>
          <a:bodyPr>
            <a:noAutofit/>
          </a:bodyPr>
          <a:lstStyle>
            <a:lvl1pPr marL="0" indent="0">
              <a:buNone/>
              <a:defRPr lang="en-US" sz="1200" kern="1200" dirty="0">
                <a:solidFill>
                  <a:schemeClr val="bg1"/>
                </a:solidFill>
                <a:latin typeface="+mj-lt"/>
                <a:ea typeface="+mj-ea"/>
                <a:cs typeface="+mj-cs"/>
              </a:defRPr>
            </a:lvl1pPr>
            <a:lvl2pPr>
              <a:defRPr sz="1600">
                <a:ln>
                  <a:solidFill>
                    <a:schemeClr val="bg1"/>
                  </a:solidFill>
                </a:ln>
              </a:defRPr>
            </a:lvl2pPr>
            <a:lvl3pPr>
              <a:defRPr sz="1400">
                <a:ln>
                  <a:solidFill>
                    <a:schemeClr val="bg1"/>
                  </a:solidFill>
                </a:ln>
              </a:defRPr>
            </a:lvl3pPr>
            <a:lvl4pPr>
              <a:defRPr sz="1200">
                <a:ln>
                  <a:solidFill>
                    <a:schemeClr val="bg1"/>
                  </a:solidFill>
                </a:ln>
              </a:defRPr>
            </a:lvl4pPr>
            <a:lvl5pPr>
              <a:defRPr sz="1200">
                <a:ln>
                  <a:solidFill>
                    <a:schemeClr val="bg1"/>
                  </a:solidFill>
                </a:ln>
              </a:defRPr>
            </a:lvl5pPr>
          </a:lstStyle>
          <a:p>
            <a:pPr lvl="0"/>
            <a:endParaRPr lang="en-US" noProof="0" dirty="0"/>
          </a:p>
        </p:txBody>
      </p:sp>
      <p:sp>
        <p:nvSpPr>
          <p:cNvPr id="14" name="CasellaDiTesto 10">
            <a:extLst>
              <a:ext uri="{FF2B5EF4-FFF2-40B4-BE49-F238E27FC236}">
                <a16:creationId xmlns:a16="http://schemas.microsoft.com/office/drawing/2014/main" id="{4F2F3D9E-D51D-604C-9325-E6A14B10F7BD}"/>
              </a:ext>
            </a:extLst>
          </p:cNvPr>
          <p:cNvSpPr txBox="1"/>
          <p:nvPr userDrawn="1"/>
        </p:nvSpPr>
        <p:spPr>
          <a:xfrm>
            <a:off x="324842" y="6015269"/>
            <a:ext cx="8525434" cy="669414"/>
          </a:xfrm>
          <a:prstGeom prst="rect">
            <a:avLst/>
          </a:prstGeom>
          <a:noFill/>
        </p:spPr>
        <p:txBody>
          <a:bodyPr wrap="square" rtlCol="0">
            <a:spAutoFit/>
          </a:bodyPr>
          <a:lstStyle/>
          <a:p>
            <a:pPr algn="just"/>
            <a:r>
              <a:rPr lang="en-US" sz="1050" b="1" dirty="0"/>
              <a:t>Developed by Infomedica – Medical Education &amp; Information</a:t>
            </a:r>
          </a:p>
          <a:p>
            <a:pPr algn="just"/>
            <a:r>
              <a:rPr lang="en-US" sz="900" dirty="0"/>
              <a:t>2020 AAD Virtual Meeting Experience content is made available to an international audience through a licensing agreement between Infomedica and the American Academy of Dermatology. Infomedica is an independent medical education provider that delivers medical information to healthcare professionals through conference coverage and online educational programs and activities.</a:t>
            </a:r>
          </a:p>
        </p:txBody>
      </p:sp>
      <p:pic>
        <p:nvPicPr>
          <p:cNvPr id="11" name="Picture 10">
            <a:extLst>
              <a:ext uri="{FF2B5EF4-FFF2-40B4-BE49-F238E27FC236}">
                <a16:creationId xmlns:a16="http://schemas.microsoft.com/office/drawing/2014/main" id="{F021A89E-AB5D-C243-A622-54D921187B0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38201" y="835832"/>
            <a:ext cx="4164106" cy="273177"/>
          </a:xfrm>
          <a:prstGeom prst="rect">
            <a:avLst/>
          </a:prstGeom>
        </p:spPr>
      </p:pic>
    </p:spTree>
    <p:extLst>
      <p:ext uri="{BB962C8B-B14F-4D97-AF65-F5344CB8AC3E}">
        <p14:creationId xmlns:p14="http://schemas.microsoft.com/office/powerpoint/2010/main" val="389628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052C12-C0A7-FA4C-BF31-E0C6D99C3EE2}"/>
              </a:ext>
            </a:extLst>
          </p:cNvPr>
          <p:cNvSpPr>
            <a:spLocks noGrp="1"/>
          </p:cNvSpPr>
          <p:nvPr>
            <p:ph type="title" hasCustomPrompt="1"/>
          </p:nvPr>
        </p:nvSpPr>
        <p:spPr>
          <a:xfrm>
            <a:off x="838200" y="611309"/>
            <a:ext cx="10515600" cy="1079379"/>
          </a:xfrm>
        </p:spPr>
        <p:txBody>
          <a:bodyPr/>
          <a:lstStyle>
            <a:lvl1pPr>
              <a:defRPr>
                <a:solidFill>
                  <a:srgbClr val="011893"/>
                </a:solidFill>
              </a:defRPr>
            </a:lvl1pPr>
          </a:lstStyle>
          <a:p>
            <a:r>
              <a:rPr lang="en-US" noProof="0" dirty="0"/>
              <a:t>Figure</a:t>
            </a:r>
          </a:p>
        </p:txBody>
      </p:sp>
      <p:sp>
        <p:nvSpPr>
          <p:cNvPr id="3" name="Segnaposto contenuto 2">
            <a:extLst>
              <a:ext uri="{FF2B5EF4-FFF2-40B4-BE49-F238E27FC236}">
                <a16:creationId xmlns:a16="http://schemas.microsoft.com/office/drawing/2014/main" id="{B99EB991-402A-8F4F-A2F9-8BE6F490B351}"/>
              </a:ext>
            </a:extLst>
          </p:cNvPr>
          <p:cNvSpPr>
            <a:spLocks noGrp="1"/>
          </p:cNvSpPr>
          <p:nvPr>
            <p:ph idx="1" hasCustomPrompt="1"/>
          </p:nvPr>
        </p:nvSpPr>
        <p:spPr/>
        <p:txBody>
          <a:bodyPr>
            <a:normAutofit/>
          </a:bodyPr>
          <a:lstStyle>
            <a:lvl1pPr>
              <a:defRPr sz="2400"/>
            </a:lvl1pPr>
            <a:lvl2pPr>
              <a:defRPr sz="2000"/>
            </a:lvl2pPr>
            <a:lvl3pPr>
              <a:defRPr sz="1800"/>
            </a:lvl3pPr>
            <a:lvl4pPr>
              <a:defRPr sz="1600"/>
            </a:lvl4pPr>
            <a:lvl5pPr>
              <a:defRPr sz="1600"/>
            </a:lvl5pPr>
          </a:lstStyle>
          <a:p>
            <a:pPr lvl="0"/>
            <a:r>
              <a:rPr lang="en-US" noProof="0" dirty="0"/>
              <a:t>Insert content</a:t>
            </a:r>
          </a:p>
        </p:txBody>
      </p:sp>
      <p:sp>
        <p:nvSpPr>
          <p:cNvPr id="4" name="Segnaposto data 3">
            <a:extLst>
              <a:ext uri="{FF2B5EF4-FFF2-40B4-BE49-F238E27FC236}">
                <a16:creationId xmlns:a16="http://schemas.microsoft.com/office/drawing/2014/main" id="{FD8EDC6D-CD28-884D-9E8D-B2505CD2A785}"/>
              </a:ext>
            </a:extLst>
          </p:cNvPr>
          <p:cNvSpPr>
            <a:spLocks noGrp="1"/>
          </p:cNvSpPr>
          <p:nvPr>
            <p:ph type="dt" sz="half" idx="10"/>
          </p:nvPr>
        </p:nvSpPr>
        <p:spPr/>
        <p:txBody>
          <a:bodyPr/>
          <a:lstStyle/>
          <a:p>
            <a:fld id="{D3DB5473-53C5-784E-938C-41DE14085FE8}" type="datetime1">
              <a:rPr lang="it-IT" smtClean="0"/>
              <a:t>20/06/20</a:t>
            </a:fld>
            <a:endParaRPr lang="en-US"/>
          </a:p>
        </p:txBody>
      </p:sp>
      <p:sp>
        <p:nvSpPr>
          <p:cNvPr id="6" name="Segnaposto numero diapositiva 5">
            <a:extLst>
              <a:ext uri="{FF2B5EF4-FFF2-40B4-BE49-F238E27FC236}">
                <a16:creationId xmlns:a16="http://schemas.microsoft.com/office/drawing/2014/main" id="{7F7B8B8D-A463-0A4A-9DC1-8C99441BAD2B}"/>
              </a:ext>
            </a:extLst>
          </p:cNvPr>
          <p:cNvSpPr>
            <a:spLocks noGrp="1"/>
          </p:cNvSpPr>
          <p:nvPr>
            <p:ph type="sldNum" sz="quarter" idx="12"/>
          </p:nvPr>
        </p:nvSpPr>
        <p:spPr/>
        <p:txBody>
          <a:bodyPr/>
          <a:lstStyle/>
          <a:p>
            <a:fld id="{0D6BD911-1A3E-CB49-8D40-7D4F8E24FC8A}" type="slidenum">
              <a:rPr lang="en-US" smtClean="0"/>
              <a:t>‹N›</a:t>
            </a:fld>
            <a:endParaRPr lang="en-US"/>
          </a:p>
        </p:txBody>
      </p:sp>
      <p:pic>
        <p:nvPicPr>
          <p:cNvPr id="14" name="Picture 13">
            <a:extLst>
              <a:ext uri="{FF2B5EF4-FFF2-40B4-BE49-F238E27FC236}">
                <a16:creationId xmlns:a16="http://schemas.microsoft.com/office/drawing/2014/main" id="{CE622D83-2726-DB4D-9CCF-DB4493C269F8}"/>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35307" y="6227953"/>
            <a:ext cx="2846091" cy="565889"/>
          </a:xfrm>
          <a:prstGeom prst="rect">
            <a:avLst/>
          </a:prstGeom>
        </p:spPr>
      </p:pic>
      <p:pic>
        <p:nvPicPr>
          <p:cNvPr id="15" name="Immagine 7">
            <a:extLst>
              <a:ext uri="{FF2B5EF4-FFF2-40B4-BE49-F238E27FC236}">
                <a16:creationId xmlns:a16="http://schemas.microsoft.com/office/drawing/2014/main" id="{3B7886CD-ADB5-5F4B-9C12-8F26AF554C0D}"/>
              </a:ext>
            </a:extLst>
          </p:cNvPr>
          <p:cNvPicPr>
            <a:picLocks noChangeAspect="1"/>
          </p:cNvPicPr>
          <p:nvPr userDrawn="1"/>
        </p:nvPicPr>
        <p:blipFill>
          <a:blip r:embed="rId3"/>
          <a:stretch>
            <a:fillRect/>
          </a:stretch>
        </p:blipFill>
        <p:spPr>
          <a:xfrm>
            <a:off x="10224609" y="6374545"/>
            <a:ext cx="1177682" cy="334569"/>
          </a:xfrm>
          <a:prstGeom prst="rect">
            <a:avLst/>
          </a:prstGeom>
        </p:spPr>
      </p:pic>
      <p:sp>
        <p:nvSpPr>
          <p:cNvPr id="16" name="TextBox 15">
            <a:extLst>
              <a:ext uri="{FF2B5EF4-FFF2-40B4-BE49-F238E27FC236}">
                <a16:creationId xmlns:a16="http://schemas.microsoft.com/office/drawing/2014/main" id="{CFDB7C7D-157B-134F-8301-64E2849E7F7F}"/>
              </a:ext>
            </a:extLst>
          </p:cNvPr>
          <p:cNvSpPr txBox="1"/>
          <p:nvPr userDrawn="1"/>
        </p:nvSpPr>
        <p:spPr>
          <a:xfrm>
            <a:off x="9302827" y="6434258"/>
            <a:ext cx="962123" cy="246221"/>
          </a:xfrm>
          <a:prstGeom prst="rect">
            <a:avLst/>
          </a:prstGeom>
          <a:noFill/>
        </p:spPr>
        <p:txBody>
          <a:bodyPr wrap="none" rtlCol="0">
            <a:spAutoFit/>
          </a:bodyPr>
          <a:lstStyle/>
          <a:p>
            <a:r>
              <a:rPr lang="en-US" sz="1000" dirty="0">
                <a:latin typeface="+mj-lt"/>
              </a:rPr>
              <a:t>DEVELOPED BY</a:t>
            </a:r>
          </a:p>
        </p:txBody>
      </p:sp>
      <p:sp>
        <p:nvSpPr>
          <p:cNvPr id="17" name="Rectangle 16">
            <a:extLst>
              <a:ext uri="{FF2B5EF4-FFF2-40B4-BE49-F238E27FC236}">
                <a16:creationId xmlns:a16="http://schemas.microsoft.com/office/drawing/2014/main" id="{B14AFD43-37F6-CB4F-A1CE-418D151FFBF2}"/>
              </a:ext>
            </a:extLst>
          </p:cNvPr>
          <p:cNvSpPr/>
          <p:nvPr userDrawn="1"/>
        </p:nvSpPr>
        <p:spPr>
          <a:xfrm>
            <a:off x="-1" y="0"/>
            <a:ext cx="12192000" cy="36512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7F8292DF-991E-C14D-8EB0-CBA79090DFDE}"/>
              </a:ext>
            </a:extLst>
          </p:cNvPr>
          <p:cNvSpPr txBox="1"/>
          <p:nvPr userDrawn="1"/>
        </p:nvSpPr>
        <p:spPr>
          <a:xfrm>
            <a:off x="9982200" y="63262"/>
            <a:ext cx="2113079" cy="246221"/>
          </a:xfrm>
          <a:prstGeom prst="rect">
            <a:avLst/>
          </a:prstGeom>
          <a:noFill/>
        </p:spPr>
        <p:txBody>
          <a:bodyPr wrap="none" rtlCol="0">
            <a:spAutoFit/>
          </a:bodyPr>
          <a:lstStyle/>
          <a:p>
            <a:pPr algn="ctr"/>
            <a:r>
              <a:rPr lang="en-US" sz="1000" spc="300" dirty="0">
                <a:solidFill>
                  <a:schemeClr val="bg1"/>
                </a:solidFill>
                <a:latin typeface="+mj-lt"/>
              </a:rPr>
              <a:t>OFFICIAL HIGHLIGHTS </a:t>
            </a:r>
          </a:p>
        </p:txBody>
      </p:sp>
      <p:sp>
        <p:nvSpPr>
          <p:cNvPr id="19" name="TextBox 18">
            <a:extLst>
              <a:ext uri="{FF2B5EF4-FFF2-40B4-BE49-F238E27FC236}">
                <a16:creationId xmlns:a16="http://schemas.microsoft.com/office/drawing/2014/main" id="{8BC607C8-02B4-4F4A-A785-E6DB6B8CDFB9}"/>
              </a:ext>
            </a:extLst>
          </p:cNvPr>
          <p:cNvSpPr txBox="1"/>
          <p:nvPr userDrawn="1"/>
        </p:nvSpPr>
        <p:spPr>
          <a:xfrm>
            <a:off x="304756" y="63262"/>
            <a:ext cx="6203942" cy="246221"/>
          </a:xfrm>
          <a:prstGeom prst="rect">
            <a:avLst/>
          </a:prstGeom>
          <a:noFill/>
        </p:spPr>
        <p:txBody>
          <a:bodyPr wrap="none" rtlCol="0">
            <a:spAutoFit/>
          </a:bodyPr>
          <a:lstStyle/>
          <a:p>
            <a:r>
              <a:rPr lang="en-US" sz="1000" spc="300" dirty="0">
                <a:solidFill>
                  <a:schemeClr val="bg1"/>
                </a:solidFill>
                <a:latin typeface="+mj-lt"/>
              </a:rPr>
              <a:t>AMERICAN ACADEMY OF DERMATOLOGY VIRTUAL MEETING EXPERIENCE</a:t>
            </a:r>
          </a:p>
        </p:txBody>
      </p:sp>
      <p:pic>
        <p:nvPicPr>
          <p:cNvPr id="7" name="Picture 6">
            <a:extLst>
              <a:ext uri="{FF2B5EF4-FFF2-40B4-BE49-F238E27FC236}">
                <a16:creationId xmlns:a16="http://schemas.microsoft.com/office/drawing/2014/main" id="{95398B05-033A-8F43-8110-C1FB0BD3884D}"/>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273625" y="6423147"/>
            <a:ext cx="3460900" cy="227045"/>
          </a:xfrm>
          <a:prstGeom prst="rect">
            <a:avLst/>
          </a:prstGeom>
        </p:spPr>
      </p:pic>
    </p:spTree>
    <p:extLst>
      <p:ext uri="{BB962C8B-B14F-4D97-AF65-F5344CB8AC3E}">
        <p14:creationId xmlns:p14="http://schemas.microsoft.com/office/powerpoint/2010/main" val="967074360"/>
      </p:ext>
    </p:extLst>
  </p:cSld>
  <p:clrMapOvr>
    <a:masterClrMapping/>
  </p:clrMapOvr>
  <p:extLst>
    <p:ext uri="{DCECCB84-F9BA-43D5-87BE-67443E8EF086}">
      <p15:sldGuideLst xmlns:p15="http://schemas.microsoft.com/office/powerpoint/2012/main">
        <p15:guide id="1" orient="horz" pos="4133"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2FE69A4-805E-6047-9DCE-58A042F313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a:t>Fare clic per modificare lo stile del titolo dello schema</a:t>
            </a:r>
          </a:p>
        </p:txBody>
      </p:sp>
      <p:sp>
        <p:nvSpPr>
          <p:cNvPr id="3" name="Segnaposto testo 2">
            <a:extLst>
              <a:ext uri="{FF2B5EF4-FFF2-40B4-BE49-F238E27FC236}">
                <a16:creationId xmlns:a16="http://schemas.microsoft.com/office/drawing/2014/main" id="{BA920C24-8639-5046-9A45-B1833FCBB1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a:t>Fare clic per modificare gli stili del testo dello schema</a:t>
            </a:r>
          </a:p>
          <a:p>
            <a:pPr lvl="1"/>
            <a:r>
              <a:rPr lang="en-US" noProof="0"/>
              <a:t>Secondo livello</a:t>
            </a:r>
          </a:p>
          <a:p>
            <a:pPr lvl="2"/>
            <a:r>
              <a:rPr lang="en-US" noProof="0"/>
              <a:t>Terzo livello</a:t>
            </a:r>
          </a:p>
          <a:p>
            <a:pPr lvl="3"/>
            <a:r>
              <a:rPr lang="en-US" noProof="0"/>
              <a:t>Quarto livello</a:t>
            </a:r>
          </a:p>
          <a:p>
            <a:pPr lvl="4"/>
            <a:r>
              <a:rPr lang="en-US" noProof="0"/>
              <a:t>Quinto livello</a:t>
            </a:r>
          </a:p>
        </p:txBody>
      </p:sp>
      <p:sp>
        <p:nvSpPr>
          <p:cNvPr id="4" name="Segnaposto data 3">
            <a:extLst>
              <a:ext uri="{FF2B5EF4-FFF2-40B4-BE49-F238E27FC236}">
                <a16:creationId xmlns:a16="http://schemas.microsoft.com/office/drawing/2014/main" id="{09ACF4C6-A6F4-D945-8D84-0D47BEA946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DC1DC-E4DF-4240-91A6-23E0A73F0B0D}" type="datetime1">
              <a:rPr lang="it-IT" smtClean="0"/>
              <a:t>20/06/20</a:t>
            </a:fld>
            <a:endParaRPr lang="en-US"/>
          </a:p>
        </p:txBody>
      </p:sp>
      <p:sp>
        <p:nvSpPr>
          <p:cNvPr id="5" name="Segnaposto piè di pagina 4">
            <a:extLst>
              <a:ext uri="{FF2B5EF4-FFF2-40B4-BE49-F238E27FC236}">
                <a16:creationId xmlns:a16="http://schemas.microsoft.com/office/drawing/2014/main" id="{E0A8CCB0-037E-6A4D-9187-40B6D1742C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EADV HIGHLIGHTS 2019</a:t>
            </a:r>
          </a:p>
        </p:txBody>
      </p:sp>
      <p:sp>
        <p:nvSpPr>
          <p:cNvPr id="6" name="Segnaposto numero diapositiva 5">
            <a:extLst>
              <a:ext uri="{FF2B5EF4-FFF2-40B4-BE49-F238E27FC236}">
                <a16:creationId xmlns:a16="http://schemas.microsoft.com/office/drawing/2014/main" id="{412DB30B-A766-2846-BC95-BCCF0AA8AA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6BD911-1A3E-CB49-8D40-7D4F8E24FC8A}" type="slidenum">
              <a:rPr lang="en-US" smtClean="0"/>
              <a:t>‹N›</a:t>
            </a:fld>
            <a:endParaRPr lang="en-US"/>
          </a:p>
        </p:txBody>
      </p:sp>
    </p:spTree>
    <p:extLst>
      <p:ext uri="{BB962C8B-B14F-4D97-AF65-F5344CB8AC3E}">
        <p14:creationId xmlns:p14="http://schemas.microsoft.com/office/powerpoint/2010/main" val="64130926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Lst>
  <p:hf sldNum="0" hdr="0" ftr="0" dt="0"/>
  <p:txStyles>
    <p:titleStyle>
      <a:lvl1pPr algn="l" defTabSz="914400" rtl="0" eaLnBrk="1" latinLnBrk="0" hangingPunct="1">
        <a:lnSpc>
          <a:spcPct val="90000"/>
        </a:lnSpc>
        <a:spcBef>
          <a:spcPct val="0"/>
        </a:spcBef>
        <a:buNone/>
        <a:defRPr sz="3600" kern="1200">
          <a:solidFill>
            <a:srgbClr val="011893"/>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2486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A9A61F-F15D-0946-853C-BEC3161378C4}"/>
              </a:ext>
            </a:extLst>
          </p:cNvPr>
          <p:cNvSpPr>
            <a:spLocks noGrp="1"/>
          </p:cNvSpPr>
          <p:nvPr>
            <p:ph type="title"/>
          </p:nvPr>
        </p:nvSpPr>
        <p:spPr/>
        <p:txBody>
          <a:bodyPr/>
          <a:lstStyle/>
          <a:p>
            <a:r>
              <a:rPr lang="it-IT" b="1" dirty="0"/>
              <a:t>Conclusioni</a:t>
            </a:r>
            <a:endParaRPr lang="it-IT" dirty="0"/>
          </a:p>
        </p:txBody>
      </p:sp>
      <p:sp>
        <p:nvSpPr>
          <p:cNvPr id="4" name="Segnaposto contenuto 3">
            <a:extLst>
              <a:ext uri="{FF2B5EF4-FFF2-40B4-BE49-F238E27FC236}">
                <a16:creationId xmlns:a16="http://schemas.microsoft.com/office/drawing/2014/main" id="{639456FF-F958-8E48-A3C3-86A5769E9296}"/>
              </a:ext>
            </a:extLst>
          </p:cNvPr>
          <p:cNvSpPr>
            <a:spLocks noGrp="1"/>
          </p:cNvSpPr>
          <p:nvPr>
            <p:ph idx="1"/>
          </p:nvPr>
        </p:nvSpPr>
        <p:spPr>
          <a:xfrm>
            <a:off x="838200" y="1825625"/>
            <a:ext cx="10515600" cy="3382479"/>
          </a:xfrm>
        </p:spPr>
        <p:txBody>
          <a:bodyPr>
            <a:normAutofit/>
          </a:bodyPr>
          <a:lstStyle/>
          <a:p>
            <a:pPr>
              <a:lnSpc>
                <a:spcPct val="100000"/>
              </a:lnSpc>
            </a:pPr>
            <a:r>
              <a:rPr lang="it-IT" dirty="0"/>
              <a:t>Gli antimalarici rimangono la prima linea terapeutica per il lupus cutaneo, anche se la lenalidomide può essere considerata nei casi refrattari.</a:t>
            </a:r>
          </a:p>
          <a:p>
            <a:pPr>
              <a:lnSpc>
                <a:spcPct val="100000"/>
              </a:lnSpc>
            </a:pPr>
            <a:r>
              <a:rPr lang="it-IT" dirty="0"/>
              <a:t>La terapia della dermatomiosite dovrebbe tenere in considerazione il pattern specifico della malattia del paziente e il coinvolgimento d’organo o articolare.</a:t>
            </a:r>
          </a:p>
          <a:p>
            <a:pPr>
              <a:lnSpc>
                <a:spcPct val="100000"/>
              </a:lnSpc>
            </a:pPr>
            <a:r>
              <a:rPr lang="it-IT" dirty="0"/>
              <a:t>Nelle malattie bollose autoimmuni c’è un allontanamento dagli steroidi orali verso il rituximab in fase iniziale e sono stati anticipati molti nuovi approcci.</a:t>
            </a:r>
          </a:p>
        </p:txBody>
      </p:sp>
    </p:spTree>
    <p:extLst>
      <p:ext uri="{BB962C8B-B14F-4D97-AF65-F5344CB8AC3E}">
        <p14:creationId xmlns:p14="http://schemas.microsoft.com/office/powerpoint/2010/main" val="3715678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430440-E487-0F41-8E70-B0B12418FBF3}"/>
              </a:ext>
            </a:extLst>
          </p:cNvPr>
          <p:cNvSpPr>
            <a:spLocks noGrp="1"/>
          </p:cNvSpPr>
          <p:nvPr>
            <p:ph type="title"/>
          </p:nvPr>
        </p:nvSpPr>
        <p:spPr>
          <a:xfrm>
            <a:off x="838200" y="3108195"/>
            <a:ext cx="10515600" cy="945189"/>
          </a:xfrm>
        </p:spPr>
        <p:txBody>
          <a:bodyPr>
            <a:normAutofit/>
          </a:bodyPr>
          <a:lstStyle/>
          <a:p>
            <a:pPr lvl="0"/>
            <a:r>
              <a:rPr lang="it-IT" b="1" dirty="0"/>
              <a:t>Malattie autoimmuni del connettivo e bollose</a:t>
            </a:r>
            <a:endParaRPr lang="it-IT" dirty="0"/>
          </a:p>
        </p:txBody>
      </p:sp>
      <p:sp>
        <p:nvSpPr>
          <p:cNvPr id="3" name="Segnaposto testo 2">
            <a:extLst>
              <a:ext uri="{FF2B5EF4-FFF2-40B4-BE49-F238E27FC236}">
                <a16:creationId xmlns:a16="http://schemas.microsoft.com/office/drawing/2014/main" id="{1C6C122D-E7B1-1041-8D80-4047EECCF6EA}"/>
              </a:ext>
            </a:extLst>
          </p:cNvPr>
          <p:cNvSpPr>
            <a:spLocks noGrp="1"/>
          </p:cNvSpPr>
          <p:nvPr>
            <p:ph type="body" sz="quarter" idx="13"/>
          </p:nvPr>
        </p:nvSpPr>
        <p:spPr>
          <a:xfrm>
            <a:off x="838200" y="4485939"/>
            <a:ext cx="10262937" cy="945188"/>
          </a:xfrm>
        </p:spPr>
        <p:txBody>
          <a:bodyPr/>
          <a:lstStyle/>
          <a:p>
            <a:pPr>
              <a:lnSpc>
                <a:spcPct val="100000"/>
              </a:lnSpc>
              <a:spcBef>
                <a:spcPts val="0"/>
              </a:spcBef>
            </a:pPr>
            <a:r>
              <a:rPr lang="en-US" sz="2400" b="1" dirty="0">
                <a:latin typeface="+mn-lt"/>
              </a:rPr>
              <a:t>Victoria P. Werth</a:t>
            </a:r>
            <a:r>
              <a:rPr lang="en-US" sz="2400" dirty="0">
                <a:latin typeface="+mn-lt"/>
              </a:rPr>
              <a:t>, MD</a:t>
            </a:r>
            <a:br>
              <a:rPr lang="en-US" sz="2400" b="1" dirty="0">
                <a:latin typeface="+mn-lt"/>
              </a:rPr>
            </a:br>
            <a:r>
              <a:rPr lang="en-US" sz="1800" dirty="0">
                <a:latin typeface="+mn-lt"/>
              </a:rPr>
              <a:t>University of Pennsylvania and Philadelphia VA Medical Center, </a:t>
            </a:r>
            <a:r>
              <a:rPr lang="en-US" sz="1800" dirty="0" err="1">
                <a:latin typeface="+mn-lt"/>
              </a:rPr>
              <a:t>Philadelphi</a:t>
            </a:r>
            <a:r>
              <a:rPr lang="en-US" sz="1800" dirty="0">
                <a:latin typeface="+mn-lt"/>
              </a:rPr>
              <a:t>, PA, USA</a:t>
            </a:r>
          </a:p>
          <a:p>
            <a:pPr>
              <a:lnSpc>
                <a:spcPct val="100000"/>
              </a:lnSpc>
              <a:spcBef>
                <a:spcPts val="0"/>
              </a:spcBef>
            </a:pPr>
            <a:endParaRPr lang="en-US" sz="1800" dirty="0">
              <a:latin typeface="+mn-lt"/>
            </a:endParaRPr>
          </a:p>
        </p:txBody>
      </p:sp>
    </p:spTree>
    <p:extLst>
      <p:ext uri="{BB962C8B-B14F-4D97-AF65-F5344CB8AC3E}">
        <p14:creationId xmlns:p14="http://schemas.microsoft.com/office/powerpoint/2010/main" val="4096162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A9A61F-F15D-0946-853C-BEC3161378C4}"/>
              </a:ext>
            </a:extLst>
          </p:cNvPr>
          <p:cNvSpPr>
            <a:spLocks noGrp="1"/>
          </p:cNvSpPr>
          <p:nvPr>
            <p:ph type="title"/>
          </p:nvPr>
        </p:nvSpPr>
        <p:spPr/>
        <p:txBody>
          <a:bodyPr/>
          <a:lstStyle/>
          <a:p>
            <a:r>
              <a:rPr lang="it-IT" b="1" dirty="0"/>
              <a:t>Messaggi chiave</a:t>
            </a:r>
            <a:endParaRPr lang="it-IT" dirty="0"/>
          </a:p>
        </p:txBody>
      </p:sp>
      <p:sp>
        <p:nvSpPr>
          <p:cNvPr id="4" name="Segnaposto contenuto 3">
            <a:extLst>
              <a:ext uri="{FF2B5EF4-FFF2-40B4-BE49-F238E27FC236}">
                <a16:creationId xmlns:a16="http://schemas.microsoft.com/office/drawing/2014/main" id="{639456FF-F958-8E48-A3C3-86A5769E9296}"/>
              </a:ext>
            </a:extLst>
          </p:cNvPr>
          <p:cNvSpPr>
            <a:spLocks noGrp="1"/>
          </p:cNvSpPr>
          <p:nvPr>
            <p:ph idx="1"/>
          </p:nvPr>
        </p:nvSpPr>
        <p:spPr/>
        <p:txBody>
          <a:bodyPr>
            <a:normAutofit/>
          </a:bodyPr>
          <a:lstStyle/>
          <a:p>
            <a:pPr>
              <a:lnSpc>
                <a:spcPct val="100000"/>
              </a:lnSpc>
            </a:pPr>
            <a:r>
              <a:rPr lang="it-IT" dirty="0"/>
              <a:t>Le malattie bollose autoimmuni richiedono una diagnosi e una gestione attente.</a:t>
            </a:r>
          </a:p>
          <a:p>
            <a:pPr>
              <a:lnSpc>
                <a:spcPct val="100000"/>
              </a:lnSpc>
            </a:pPr>
            <a:r>
              <a:rPr lang="it-IT" dirty="0"/>
              <a:t>Le opzioni terapeutiche sono state tradizionalmente limitate, ma sono in corso di sviluppo molte nuove terapie.</a:t>
            </a:r>
          </a:p>
        </p:txBody>
      </p:sp>
    </p:spTree>
    <p:extLst>
      <p:ext uri="{BB962C8B-B14F-4D97-AF65-F5344CB8AC3E}">
        <p14:creationId xmlns:p14="http://schemas.microsoft.com/office/powerpoint/2010/main" val="4006688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A9A61F-F15D-0946-853C-BEC3161378C4}"/>
              </a:ext>
            </a:extLst>
          </p:cNvPr>
          <p:cNvSpPr>
            <a:spLocks noGrp="1"/>
          </p:cNvSpPr>
          <p:nvPr>
            <p:ph type="title"/>
          </p:nvPr>
        </p:nvSpPr>
        <p:spPr/>
        <p:txBody>
          <a:bodyPr/>
          <a:lstStyle/>
          <a:p>
            <a:r>
              <a:rPr lang="en-US" b="1" dirty="0"/>
              <a:t>Background</a:t>
            </a:r>
            <a:endParaRPr lang="en-US" dirty="0"/>
          </a:p>
        </p:txBody>
      </p:sp>
      <p:sp>
        <p:nvSpPr>
          <p:cNvPr id="4" name="Segnaposto contenuto 3">
            <a:extLst>
              <a:ext uri="{FF2B5EF4-FFF2-40B4-BE49-F238E27FC236}">
                <a16:creationId xmlns:a16="http://schemas.microsoft.com/office/drawing/2014/main" id="{639456FF-F958-8E48-A3C3-86A5769E9296}"/>
              </a:ext>
            </a:extLst>
          </p:cNvPr>
          <p:cNvSpPr>
            <a:spLocks noGrp="1"/>
          </p:cNvSpPr>
          <p:nvPr>
            <p:ph idx="1"/>
          </p:nvPr>
        </p:nvSpPr>
        <p:spPr>
          <a:xfrm>
            <a:off x="838200" y="1825625"/>
            <a:ext cx="10515600" cy="3565772"/>
          </a:xfrm>
        </p:spPr>
        <p:txBody>
          <a:bodyPr>
            <a:normAutofit/>
          </a:bodyPr>
          <a:lstStyle/>
          <a:p>
            <a:pPr marL="0" indent="0">
              <a:lnSpc>
                <a:spcPct val="100000"/>
              </a:lnSpc>
              <a:buNone/>
            </a:pPr>
            <a:r>
              <a:rPr lang="it-IT" i="1" dirty="0"/>
              <a:t>Cosa si conosce già su questo argomento?</a:t>
            </a:r>
            <a:endParaRPr lang="it-IT" dirty="0"/>
          </a:p>
          <a:p>
            <a:pPr>
              <a:lnSpc>
                <a:spcPct val="100000"/>
              </a:lnSpc>
            </a:pPr>
            <a:r>
              <a:rPr lang="it-IT" dirty="0"/>
              <a:t>Le malattie autoimmuni del connettivo e bollose sono dovute ad alterazioni delle molecole di adesione intercellulare o di componenti della membrana basale cutanea e della mucosa.</a:t>
            </a:r>
          </a:p>
        </p:txBody>
      </p:sp>
    </p:spTree>
    <p:extLst>
      <p:ext uri="{BB962C8B-B14F-4D97-AF65-F5344CB8AC3E}">
        <p14:creationId xmlns:p14="http://schemas.microsoft.com/office/powerpoint/2010/main" val="148205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A9A61F-F15D-0946-853C-BEC3161378C4}"/>
              </a:ext>
            </a:extLst>
          </p:cNvPr>
          <p:cNvSpPr>
            <a:spLocks noGrp="1"/>
          </p:cNvSpPr>
          <p:nvPr>
            <p:ph type="title"/>
          </p:nvPr>
        </p:nvSpPr>
        <p:spPr/>
        <p:txBody>
          <a:bodyPr/>
          <a:lstStyle/>
          <a:p>
            <a:r>
              <a:rPr lang="it-IT" b="1" dirty="0"/>
              <a:t>Le tre condizioni: lupus eritematoso (1)</a:t>
            </a:r>
            <a:endParaRPr lang="it-IT" dirty="0"/>
          </a:p>
        </p:txBody>
      </p:sp>
      <p:sp>
        <p:nvSpPr>
          <p:cNvPr id="4" name="Segnaposto contenuto 3">
            <a:extLst>
              <a:ext uri="{FF2B5EF4-FFF2-40B4-BE49-F238E27FC236}">
                <a16:creationId xmlns:a16="http://schemas.microsoft.com/office/drawing/2014/main" id="{639456FF-F958-8E48-A3C3-86A5769E9296}"/>
              </a:ext>
            </a:extLst>
          </p:cNvPr>
          <p:cNvSpPr>
            <a:spLocks noGrp="1"/>
          </p:cNvSpPr>
          <p:nvPr>
            <p:ph idx="1"/>
          </p:nvPr>
        </p:nvSpPr>
        <p:spPr>
          <a:xfrm>
            <a:off x="838200" y="1654169"/>
            <a:ext cx="10515600" cy="3876298"/>
          </a:xfrm>
        </p:spPr>
        <p:txBody>
          <a:bodyPr>
            <a:normAutofit fontScale="77500" lnSpcReduction="20000"/>
          </a:bodyPr>
          <a:lstStyle/>
          <a:p>
            <a:pPr>
              <a:lnSpc>
                <a:spcPct val="110000"/>
              </a:lnSpc>
            </a:pPr>
            <a:r>
              <a:rPr lang="it-IT"/>
              <a:t>La gestione del lupus cutaneo, anche in un paziente stabile, dovrebbe includere una valutazione annuale dell’emocromo e del pannello metabolico completo e l’esame urine. Ciò permette di identificare la proteinuria e di avviare una conseguente presa in carico tempestiva.</a:t>
            </a:r>
          </a:p>
          <a:p>
            <a:pPr>
              <a:lnSpc>
                <a:spcPct val="110000"/>
              </a:lnSpc>
            </a:pPr>
            <a:r>
              <a:rPr lang="it-IT"/>
              <a:t>Oltre agli schermi solari e alla fotoprotezione, ci sono altri numerosi trattamenti per il lupus cutaneo.</a:t>
            </a:r>
          </a:p>
          <a:p>
            <a:pPr>
              <a:lnSpc>
                <a:spcPct val="110000"/>
              </a:lnSpc>
            </a:pPr>
            <a:r>
              <a:rPr lang="it-IT"/>
              <a:t>C’è stato un aggiustamento del dosaggio dei farmaci antimalarici e la nuova raccomandazione è basata sul peso corporeo per evitare un sovradosaggio. Nei pazienti in terapia con idrossi- o clorochina, la valutazione oculistica dovrebbe essere effettuata prima dell’inizio della terapia e ad intervalli regolari, in base alla scelta del farmaco.</a:t>
            </a:r>
          </a:p>
          <a:p>
            <a:pPr>
              <a:lnSpc>
                <a:spcPct val="110000"/>
              </a:lnSpc>
            </a:pPr>
            <a:r>
              <a:rPr lang="it-IT"/>
              <a:t>Se i pazienti non possono utilizzare gli antimalarici, le alternative includono il dapsone o i farmaci immunosoppressori come il metrotrexate o il micofenolato di mofetile. I farmaci immunomodulatori (IMiDs, </a:t>
            </a:r>
            <a:r>
              <a:rPr lang="it-IT" i="1"/>
              <a:t>immunomodulatory drug</a:t>
            </a:r>
            <a:r>
              <a:rPr lang="it-IT"/>
              <a:t>) rappresentano un’opzione nei casi di malattia severa o refrattaria,</a:t>
            </a:r>
            <a:r>
              <a:rPr lang="it-IT" baseline="30000"/>
              <a:t>1,2</a:t>
            </a:r>
            <a:r>
              <a:rPr lang="it-IT"/>
              <a:t> ma possono essere teratogeni e hanno un alto rischio di neuropatia e trombosi, quindi vanno prescritti con cautela.</a:t>
            </a:r>
          </a:p>
        </p:txBody>
      </p:sp>
      <p:sp>
        <p:nvSpPr>
          <p:cNvPr id="3" name="Rettangolo 2">
            <a:extLst>
              <a:ext uri="{FF2B5EF4-FFF2-40B4-BE49-F238E27FC236}">
                <a16:creationId xmlns:a16="http://schemas.microsoft.com/office/drawing/2014/main" id="{C062B33C-F0DB-1D4C-B07A-A0B2FB417714}"/>
              </a:ext>
            </a:extLst>
          </p:cNvPr>
          <p:cNvSpPr/>
          <p:nvPr/>
        </p:nvSpPr>
        <p:spPr>
          <a:xfrm>
            <a:off x="1007165" y="5623355"/>
            <a:ext cx="10515599" cy="507831"/>
          </a:xfrm>
          <a:prstGeom prst="rect">
            <a:avLst/>
          </a:prstGeom>
        </p:spPr>
        <p:txBody>
          <a:bodyPr wrap="square">
            <a:spAutoFit/>
          </a:bodyPr>
          <a:lstStyle/>
          <a:p>
            <a:r>
              <a:rPr lang="it-IT" sz="900" dirty="0">
                <a:solidFill>
                  <a:schemeClr val="tx1">
                    <a:lumMod val="65000"/>
                    <a:lumOff val="35000"/>
                  </a:schemeClr>
                </a:solidFill>
                <a:latin typeface="+mj-lt"/>
              </a:rPr>
              <a:t>1. </a:t>
            </a:r>
            <a:r>
              <a:rPr lang="it-IT" sz="900" dirty="0" err="1">
                <a:solidFill>
                  <a:schemeClr val="tx1">
                    <a:lumMod val="65000"/>
                    <a:lumOff val="35000"/>
                  </a:schemeClr>
                </a:solidFill>
                <a:latin typeface="+mj-lt"/>
              </a:rPr>
              <a:t>Braunstein</a:t>
            </a:r>
            <a:r>
              <a:rPr lang="it-IT" sz="900" dirty="0">
                <a:solidFill>
                  <a:schemeClr val="tx1">
                    <a:lumMod val="65000"/>
                    <a:lumOff val="35000"/>
                  </a:schemeClr>
                </a:solidFill>
                <a:latin typeface="+mj-lt"/>
              </a:rPr>
              <a:t> I, </a:t>
            </a:r>
            <a:r>
              <a:rPr lang="it-IT" sz="900" dirty="0" err="1">
                <a:solidFill>
                  <a:schemeClr val="tx1">
                    <a:lumMod val="65000"/>
                    <a:lumOff val="35000"/>
                  </a:schemeClr>
                </a:solidFill>
                <a:latin typeface="+mj-lt"/>
              </a:rPr>
              <a:t>Goodman</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NG</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Rosenbach</a:t>
            </a:r>
            <a:r>
              <a:rPr lang="it-IT" sz="900" dirty="0">
                <a:solidFill>
                  <a:schemeClr val="tx1">
                    <a:lumMod val="65000"/>
                    <a:lumOff val="35000"/>
                  </a:schemeClr>
                </a:solidFill>
                <a:latin typeface="+mj-lt"/>
              </a:rPr>
              <a:t> M, et al. Lenalidomide </a:t>
            </a:r>
            <a:r>
              <a:rPr lang="it-IT" sz="900" dirty="0" err="1">
                <a:solidFill>
                  <a:schemeClr val="tx1">
                    <a:lumMod val="65000"/>
                    <a:lumOff val="35000"/>
                  </a:schemeClr>
                </a:solidFill>
                <a:latin typeface="+mj-lt"/>
              </a:rPr>
              <a:t>Therapy</a:t>
            </a:r>
            <a:r>
              <a:rPr lang="it-IT" sz="900" dirty="0">
                <a:solidFill>
                  <a:schemeClr val="tx1">
                    <a:lumMod val="65000"/>
                    <a:lumOff val="35000"/>
                  </a:schemeClr>
                </a:solidFill>
                <a:latin typeface="+mj-lt"/>
              </a:rPr>
              <a:t> in Treatment-</a:t>
            </a:r>
            <a:r>
              <a:rPr lang="it-IT" sz="900" dirty="0" err="1">
                <a:solidFill>
                  <a:schemeClr val="tx1">
                    <a:lumMod val="65000"/>
                    <a:lumOff val="35000"/>
                  </a:schemeClr>
                </a:solidFill>
                <a:latin typeface="+mj-lt"/>
              </a:rPr>
              <a:t>Refractory</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Cutaneous</a:t>
            </a:r>
            <a:r>
              <a:rPr lang="it-IT" sz="900" dirty="0">
                <a:solidFill>
                  <a:schemeClr val="tx1">
                    <a:lumMod val="65000"/>
                    <a:lumOff val="35000"/>
                  </a:schemeClr>
                </a:solidFill>
                <a:latin typeface="+mj-lt"/>
              </a:rPr>
              <a:t> Lupus </a:t>
            </a:r>
            <a:r>
              <a:rPr lang="it-IT" sz="900" dirty="0" err="1">
                <a:solidFill>
                  <a:schemeClr val="tx1">
                    <a:lumMod val="65000"/>
                    <a:lumOff val="35000"/>
                  </a:schemeClr>
                </a:solidFill>
                <a:latin typeface="+mj-lt"/>
              </a:rPr>
              <a:t>Erythematosus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Histologic</a:t>
            </a:r>
            <a:r>
              <a:rPr lang="it-IT" sz="900" dirty="0">
                <a:solidFill>
                  <a:schemeClr val="tx1">
                    <a:lumMod val="65000"/>
                    <a:lumOff val="35000"/>
                  </a:schemeClr>
                </a:solidFill>
                <a:latin typeface="+mj-lt"/>
              </a:rPr>
              <a:t> and </a:t>
            </a:r>
            <a:r>
              <a:rPr lang="it-IT" sz="900" dirty="0" err="1">
                <a:solidFill>
                  <a:schemeClr val="tx1">
                    <a:lumMod val="65000"/>
                    <a:lumOff val="35000"/>
                  </a:schemeClr>
                </a:solidFill>
                <a:latin typeface="+mj-lt"/>
              </a:rPr>
              <a:t>Circulating</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Leukocyte</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Profile</a:t>
            </a:r>
            <a:r>
              <a:rPr lang="it-IT" sz="900" dirty="0">
                <a:solidFill>
                  <a:schemeClr val="tx1">
                    <a:lumMod val="65000"/>
                    <a:lumOff val="35000"/>
                  </a:schemeClr>
                </a:solidFill>
                <a:latin typeface="+mj-lt"/>
              </a:rPr>
              <a:t> and </a:t>
            </a:r>
            <a:r>
              <a:rPr lang="it-IT" sz="900" dirty="0" err="1">
                <a:solidFill>
                  <a:schemeClr val="tx1">
                    <a:lumMod val="65000"/>
                    <a:lumOff val="35000"/>
                  </a:schemeClr>
                </a:solidFill>
                <a:latin typeface="+mj-lt"/>
              </a:rPr>
              <a:t>Potential</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Risk</a:t>
            </a:r>
            <a:r>
              <a:rPr lang="it-IT" sz="900" dirty="0">
                <a:solidFill>
                  <a:schemeClr val="tx1">
                    <a:lumMod val="65000"/>
                    <a:lumOff val="35000"/>
                  </a:schemeClr>
                </a:solidFill>
                <a:latin typeface="+mj-lt"/>
              </a:rPr>
              <a:t> of a </a:t>
            </a:r>
            <a:r>
              <a:rPr lang="it-IT" sz="900" dirty="0" err="1">
                <a:solidFill>
                  <a:schemeClr val="tx1">
                    <a:lumMod val="65000"/>
                    <a:lumOff val="35000"/>
                  </a:schemeClr>
                </a:solidFill>
                <a:latin typeface="+mj-lt"/>
              </a:rPr>
              <a:t>Systemic</a:t>
            </a:r>
            <a:r>
              <a:rPr lang="it-IT" sz="900" dirty="0">
                <a:solidFill>
                  <a:schemeClr val="tx1">
                    <a:lumMod val="65000"/>
                    <a:lumOff val="35000"/>
                  </a:schemeClr>
                </a:solidFill>
                <a:latin typeface="+mj-lt"/>
              </a:rPr>
              <a:t> Lupus </a:t>
            </a:r>
            <a:r>
              <a:rPr lang="it-IT" sz="900" dirty="0" err="1">
                <a:solidFill>
                  <a:schemeClr val="tx1">
                    <a:lumMod val="65000"/>
                    <a:lumOff val="35000"/>
                  </a:schemeClr>
                </a:solidFill>
                <a:latin typeface="+mj-lt"/>
              </a:rPr>
              <a:t>Flare</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J</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Am</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Acad</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Dermatol</a:t>
            </a:r>
            <a:r>
              <a:rPr lang="it-IT" sz="900" dirty="0">
                <a:solidFill>
                  <a:schemeClr val="tx1">
                    <a:lumMod val="65000"/>
                    <a:lumOff val="35000"/>
                  </a:schemeClr>
                </a:solidFill>
                <a:latin typeface="+mj-lt"/>
              </a:rPr>
              <a:t> 2012;66:571–82.</a:t>
            </a:r>
          </a:p>
          <a:p>
            <a:r>
              <a:rPr lang="it-IT" sz="900" dirty="0">
                <a:solidFill>
                  <a:schemeClr val="tx1">
                    <a:lumMod val="65000"/>
                    <a:lumOff val="35000"/>
                  </a:schemeClr>
                </a:solidFill>
                <a:latin typeface="+mj-lt"/>
              </a:rPr>
              <a:t>2. Cortes-</a:t>
            </a:r>
            <a:r>
              <a:rPr lang="it-IT" sz="900" dirty="0" err="1">
                <a:solidFill>
                  <a:schemeClr val="tx1">
                    <a:lumMod val="65000"/>
                    <a:lumOff val="35000"/>
                  </a:schemeClr>
                </a:solidFill>
                <a:latin typeface="+mj-lt"/>
              </a:rPr>
              <a:t>Hernadez</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J</a:t>
            </a:r>
            <a:r>
              <a:rPr lang="it-IT" sz="900" dirty="0">
                <a:solidFill>
                  <a:schemeClr val="tx1">
                    <a:lumMod val="65000"/>
                    <a:lumOff val="35000"/>
                  </a:schemeClr>
                </a:solidFill>
                <a:latin typeface="+mj-lt"/>
              </a:rPr>
              <a:t>, Ávila G, </a:t>
            </a:r>
            <a:r>
              <a:rPr lang="it-IT" sz="900" dirty="0" err="1">
                <a:solidFill>
                  <a:schemeClr val="tx1">
                    <a:lumMod val="65000"/>
                    <a:lumOff val="35000"/>
                  </a:schemeClr>
                </a:solidFill>
                <a:latin typeface="+mj-lt"/>
              </a:rPr>
              <a:t>Vilardell-Tarrés</a:t>
            </a:r>
            <a:r>
              <a:rPr lang="it-IT" sz="900" dirty="0">
                <a:solidFill>
                  <a:schemeClr val="tx1">
                    <a:lumMod val="65000"/>
                    <a:lumOff val="35000"/>
                  </a:schemeClr>
                </a:solidFill>
                <a:latin typeface="+mj-lt"/>
              </a:rPr>
              <a:t> M, </a:t>
            </a:r>
            <a:r>
              <a:rPr lang="it-IT" sz="900" dirty="0" err="1">
                <a:solidFill>
                  <a:schemeClr val="tx1">
                    <a:lumMod val="65000"/>
                    <a:lumOff val="35000"/>
                  </a:schemeClr>
                </a:solidFill>
                <a:latin typeface="+mj-lt"/>
              </a:rPr>
              <a:t>Ordi-Ros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J</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Efficacy</a:t>
            </a:r>
            <a:r>
              <a:rPr lang="it-IT" sz="900" dirty="0">
                <a:solidFill>
                  <a:schemeClr val="tx1">
                    <a:lumMod val="65000"/>
                    <a:lumOff val="35000"/>
                  </a:schemeClr>
                </a:solidFill>
                <a:latin typeface="+mj-lt"/>
              </a:rPr>
              <a:t> and </a:t>
            </a:r>
            <a:r>
              <a:rPr lang="it-IT" sz="900" dirty="0" err="1">
                <a:solidFill>
                  <a:schemeClr val="tx1">
                    <a:lumMod val="65000"/>
                    <a:lumOff val="35000"/>
                  </a:schemeClr>
                </a:solidFill>
                <a:latin typeface="+mj-lt"/>
              </a:rPr>
              <a:t>Safety</a:t>
            </a:r>
            <a:r>
              <a:rPr lang="it-IT" sz="900" dirty="0">
                <a:solidFill>
                  <a:schemeClr val="tx1">
                    <a:lumMod val="65000"/>
                    <a:lumOff val="35000"/>
                  </a:schemeClr>
                </a:solidFill>
                <a:latin typeface="+mj-lt"/>
              </a:rPr>
              <a:t> of Lenalidomide for </a:t>
            </a:r>
            <a:r>
              <a:rPr lang="it-IT" sz="900" dirty="0" err="1">
                <a:solidFill>
                  <a:schemeClr val="tx1">
                    <a:lumMod val="65000"/>
                    <a:lumOff val="35000"/>
                  </a:schemeClr>
                </a:solidFill>
                <a:latin typeface="+mj-lt"/>
              </a:rPr>
              <a:t>Refractory</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Cutaneous</a:t>
            </a:r>
            <a:r>
              <a:rPr lang="it-IT" sz="900" dirty="0">
                <a:solidFill>
                  <a:schemeClr val="tx1">
                    <a:lumMod val="65000"/>
                    <a:lumOff val="35000"/>
                  </a:schemeClr>
                </a:solidFill>
                <a:latin typeface="+mj-lt"/>
              </a:rPr>
              <a:t> Lupus </a:t>
            </a:r>
            <a:r>
              <a:rPr lang="it-IT" sz="900" dirty="0" err="1">
                <a:solidFill>
                  <a:schemeClr val="tx1">
                    <a:lumMod val="65000"/>
                    <a:lumOff val="35000"/>
                  </a:schemeClr>
                </a:solidFill>
                <a:latin typeface="+mj-lt"/>
              </a:rPr>
              <a:t>Erythematosus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Arth</a:t>
            </a:r>
            <a:r>
              <a:rPr lang="it-IT" sz="900" dirty="0">
                <a:solidFill>
                  <a:schemeClr val="tx1">
                    <a:lumMod val="65000"/>
                    <a:lumOff val="35000"/>
                  </a:schemeClr>
                </a:solidFill>
                <a:latin typeface="+mj-lt"/>
              </a:rPr>
              <a:t> Res &amp; </a:t>
            </a:r>
            <a:r>
              <a:rPr lang="it-IT" sz="900" dirty="0" err="1">
                <a:solidFill>
                  <a:schemeClr val="tx1">
                    <a:lumMod val="65000"/>
                    <a:lumOff val="35000"/>
                  </a:schemeClr>
                </a:solidFill>
                <a:latin typeface="+mj-lt"/>
              </a:rPr>
              <a:t>Ther</a:t>
            </a:r>
            <a:r>
              <a:rPr lang="it-IT" sz="900" dirty="0">
                <a:solidFill>
                  <a:schemeClr val="tx1">
                    <a:lumMod val="65000"/>
                    <a:lumOff val="35000"/>
                  </a:schemeClr>
                </a:solidFill>
                <a:latin typeface="+mj-lt"/>
              </a:rPr>
              <a:t> 2012;14:R265.</a:t>
            </a:r>
          </a:p>
        </p:txBody>
      </p:sp>
    </p:spTree>
    <p:extLst>
      <p:ext uri="{BB962C8B-B14F-4D97-AF65-F5344CB8AC3E}">
        <p14:creationId xmlns:p14="http://schemas.microsoft.com/office/powerpoint/2010/main" val="3963294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A9A61F-F15D-0946-853C-BEC3161378C4}"/>
              </a:ext>
            </a:extLst>
          </p:cNvPr>
          <p:cNvSpPr>
            <a:spLocks noGrp="1"/>
          </p:cNvSpPr>
          <p:nvPr>
            <p:ph type="title"/>
          </p:nvPr>
        </p:nvSpPr>
        <p:spPr/>
        <p:txBody>
          <a:bodyPr/>
          <a:lstStyle/>
          <a:p>
            <a:r>
              <a:rPr lang="it-IT" b="1" dirty="0"/>
              <a:t>Le tre condizioni: lupus eritematoso (2)</a:t>
            </a:r>
            <a:endParaRPr lang="en-US" dirty="0"/>
          </a:p>
        </p:txBody>
      </p:sp>
      <p:sp>
        <p:nvSpPr>
          <p:cNvPr id="4" name="Segnaposto contenuto 3">
            <a:extLst>
              <a:ext uri="{FF2B5EF4-FFF2-40B4-BE49-F238E27FC236}">
                <a16:creationId xmlns:a16="http://schemas.microsoft.com/office/drawing/2014/main" id="{639456FF-F958-8E48-A3C3-86A5769E9296}"/>
              </a:ext>
            </a:extLst>
          </p:cNvPr>
          <p:cNvSpPr>
            <a:spLocks noGrp="1"/>
          </p:cNvSpPr>
          <p:nvPr>
            <p:ph idx="1"/>
          </p:nvPr>
        </p:nvSpPr>
        <p:spPr>
          <a:xfrm>
            <a:off x="838200" y="1654169"/>
            <a:ext cx="10515600" cy="4351338"/>
          </a:xfrm>
        </p:spPr>
        <p:txBody>
          <a:bodyPr>
            <a:normAutofit/>
          </a:bodyPr>
          <a:lstStyle/>
          <a:p>
            <a:pPr>
              <a:lnSpc>
                <a:spcPct val="100000"/>
              </a:lnSpc>
            </a:pPr>
            <a:r>
              <a:rPr lang="it-IT" dirty="0"/>
              <a:t>Sono stati pubblicati dei report sull’efficacia del rituximab nel lupus bolloso refrattario</a:t>
            </a:r>
            <a:r>
              <a:rPr lang="it-IT" baseline="30000" dirty="0"/>
              <a:t>3</a:t>
            </a:r>
            <a:r>
              <a:rPr lang="it-IT" dirty="0"/>
              <a:t>; ma non dovrebbe essere utilizzato di routine nei pazienti con lupus cutaneo discoide o subacuto, perché può causare una riacutizzazione dei sintomi.</a:t>
            </a:r>
            <a:r>
              <a:rPr lang="it-IT" baseline="30000" dirty="0"/>
              <a:t>4</a:t>
            </a:r>
            <a:endParaRPr lang="it-IT" dirty="0"/>
          </a:p>
          <a:p>
            <a:pPr>
              <a:lnSpc>
                <a:spcPct val="100000"/>
              </a:lnSpc>
            </a:pPr>
            <a:r>
              <a:rPr lang="it-IT" dirty="0"/>
              <a:t>L’unico nuovo farmaco approvato per il lupus dagli anni ’50 è il </a:t>
            </a:r>
            <a:r>
              <a:rPr lang="it-IT" dirty="0" err="1"/>
              <a:t>belimumab</a:t>
            </a:r>
            <a:r>
              <a:rPr lang="it-IT" dirty="0"/>
              <a:t> –un anticorpo monoclonale anti-</a:t>
            </a:r>
            <a:r>
              <a:rPr lang="it-IT" dirty="0" err="1"/>
              <a:t>BLyS</a:t>
            </a:r>
            <a:r>
              <a:rPr lang="it-IT" dirty="0"/>
              <a:t> – che può avere un’utilità in un sottogruppo di pazienti.</a:t>
            </a:r>
            <a:r>
              <a:rPr lang="it-IT" baseline="30000" dirty="0"/>
              <a:t>5</a:t>
            </a:r>
            <a:endParaRPr lang="it-IT" dirty="0"/>
          </a:p>
          <a:p>
            <a:pPr>
              <a:lnSpc>
                <a:spcPct val="100000"/>
              </a:lnSpc>
            </a:pPr>
            <a:r>
              <a:rPr lang="it-IT" dirty="0"/>
              <a:t>Molti nuovi trattamenti sono all’orizzonte e nuovi </a:t>
            </a:r>
            <a:r>
              <a:rPr lang="it-IT" dirty="0" err="1"/>
              <a:t>IMiDs</a:t>
            </a:r>
            <a:r>
              <a:rPr lang="it-IT" dirty="0"/>
              <a:t> e terapie target sono in corso di sviluppo sia per il lupus sistemico che cutaneo.</a:t>
            </a:r>
          </a:p>
        </p:txBody>
      </p:sp>
      <p:sp>
        <p:nvSpPr>
          <p:cNvPr id="3" name="Rettangolo 2">
            <a:extLst>
              <a:ext uri="{FF2B5EF4-FFF2-40B4-BE49-F238E27FC236}">
                <a16:creationId xmlns:a16="http://schemas.microsoft.com/office/drawing/2014/main" id="{C062B33C-F0DB-1D4C-B07A-A0B2FB417714}"/>
              </a:ext>
            </a:extLst>
          </p:cNvPr>
          <p:cNvSpPr/>
          <p:nvPr/>
        </p:nvSpPr>
        <p:spPr>
          <a:xfrm>
            <a:off x="1007165" y="5358315"/>
            <a:ext cx="10515599" cy="646331"/>
          </a:xfrm>
          <a:prstGeom prst="rect">
            <a:avLst/>
          </a:prstGeom>
        </p:spPr>
        <p:txBody>
          <a:bodyPr wrap="square">
            <a:spAutoFit/>
          </a:bodyPr>
          <a:lstStyle/>
          <a:p>
            <a:pPr marL="139700" indent="-139700"/>
            <a:r>
              <a:rPr lang="it-IT" sz="900" dirty="0">
                <a:solidFill>
                  <a:schemeClr val="tx1">
                    <a:lumMod val="65000"/>
                    <a:lumOff val="35000"/>
                  </a:schemeClr>
                </a:solidFill>
                <a:latin typeface="+mj-lt"/>
              </a:rPr>
              <a:t>3. </a:t>
            </a:r>
            <a:r>
              <a:rPr lang="it-IT" sz="900" dirty="0" err="1">
                <a:solidFill>
                  <a:schemeClr val="tx1">
                    <a:lumMod val="65000"/>
                    <a:lumOff val="35000"/>
                  </a:schemeClr>
                </a:solidFill>
                <a:latin typeface="+mj-lt"/>
              </a:rPr>
              <a:t>Alsanafi</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Kovarik</a:t>
            </a:r>
            <a:r>
              <a:rPr lang="it-IT" sz="900" dirty="0">
                <a:solidFill>
                  <a:schemeClr val="tx1">
                    <a:lumMod val="65000"/>
                    <a:lumOff val="35000"/>
                  </a:schemeClr>
                </a:solidFill>
                <a:latin typeface="+mj-lt"/>
              </a:rPr>
              <a:t> C, </a:t>
            </a:r>
            <a:r>
              <a:rPr lang="it-IT" sz="900" dirty="0" err="1">
                <a:solidFill>
                  <a:schemeClr val="tx1">
                    <a:lumMod val="65000"/>
                    <a:lumOff val="35000"/>
                  </a:schemeClr>
                </a:solidFill>
                <a:latin typeface="+mj-lt"/>
              </a:rPr>
              <a:t>Mermelstein</a:t>
            </a:r>
            <a:r>
              <a:rPr lang="it-IT" sz="900" dirty="0">
                <a:solidFill>
                  <a:schemeClr val="tx1">
                    <a:lumMod val="65000"/>
                    <a:lumOff val="35000"/>
                  </a:schemeClr>
                </a:solidFill>
                <a:latin typeface="+mj-lt"/>
              </a:rPr>
              <a:t> AL, </a:t>
            </a:r>
            <a:r>
              <a:rPr lang="it-IT" sz="900" dirty="0" err="1">
                <a:solidFill>
                  <a:schemeClr val="tx1">
                    <a:lumMod val="65000"/>
                    <a:lumOff val="35000"/>
                  </a:schemeClr>
                </a:solidFill>
                <a:latin typeface="+mj-lt"/>
              </a:rPr>
              <a:t>Werth</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VP</a:t>
            </a:r>
            <a:r>
              <a:rPr lang="it-IT" sz="900" dirty="0">
                <a:solidFill>
                  <a:schemeClr val="tx1">
                    <a:lumMod val="65000"/>
                    <a:lumOff val="35000"/>
                  </a:schemeClr>
                </a:solidFill>
                <a:latin typeface="+mj-lt"/>
              </a:rPr>
              <a:t>. Rituximab in the Treatment of </a:t>
            </a:r>
            <a:r>
              <a:rPr lang="it-IT" sz="900" dirty="0" err="1">
                <a:solidFill>
                  <a:schemeClr val="tx1">
                    <a:lumMod val="65000"/>
                    <a:lumOff val="35000"/>
                  </a:schemeClr>
                </a:solidFill>
                <a:latin typeface="+mj-lt"/>
              </a:rPr>
              <a:t>Bullous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Systemic</a:t>
            </a:r>
            <a:r>
              <a:rPr lang="it-IT" sz="900" dirty="0">
                <a:solidFill>
                  <a:schemeClr val="tx1">
                    <a:lumMod val="65000"/>
                    <a:lumOff val="35000"/>
                  </a:schemeClr>
                </a:solidFill>
                <a:latin typeface="+mj-lt"/>
              </a:rPr>
              <a:t> Lupus </a:t>
            </a:r>
            <a:r>
              <a:rPr lang="it-IT" sz="900" dirty="0" err="1">
                <a:solidFill>
                  <a:schemeClr val="tx1">
                    <a:lumMod val="65000"/>
                    <a:lumOff val="35000"/>
                  </a:schemeClr>
                </a:solidFill>
                <a:latin typeface="+mj-lt"/>
              </a:rPr>
              <a:t>Erythematosus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J</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Clin</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Rheumatol</a:t>
            </a:r>
            <a:r>
              <a:rPr lang="it-IT" sz="900" dirty="0">
                <a:solidFill>
                  <a:schemeClr val="tx1">
                    <a:lumMod val="65000"/>
                    <a:lumOff val="35000"/>
                  </a:schemeClr>
                </a:solidFill>
                <a:latin typeface="+mj-lt"/>
              </a:rPr>
              <a:t> 2011;17:142–4.</a:t>
            </a:r>
          </a:p>
          <a:p>
            <a:pPr marL="139700" indent="-139700"/>
            <a:r>
              <a:rPr lang="it-IT" sz="900" dirty="0">
                <a:solidFill>
                  <a:schemeClr val="tx1">
                    <a:lumMod val="65000"/>
                    <a:lumOff val="35000"/>
                  </a:schemeClr>
                </a:solidFill>
                <a:latin typeface="+mj-lt"/>
              </a:rPr>
              <a:t>4. Vital </a:t>
            </a:r>
            <a:r>
              <a:rPr lang="it-IT" sz="900" dirty="0" err="1">
                <a:solidFill>
                  <a:schemeClr val="tx1">
                    <a:lumMod val="65000"/>
                    <a:lumOff val="35000"/>
                  </a:schemeClr>
                </a:solidFill>
                <a:latin typeface="+mj-lt"/>
              </a:rPr>
              <a:t>EM</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Wittman</a:t>
            </a:r>
            <a:r>
              <a:rPr lang="it-IT" sz="900" dirty="0">
                <a:solidFill>
                  <a:schemeClr val="tx1">
                    <a:lumMod val="65000"/>
                    <a:lumOff val="35000"/>
                  </a:schemeClr>
                </a:solidFill>
                <a:latin typeface="+mj-lt"/>
              </a:rPr>
              <a:t> M, Edward </a:t>
            </a:r>
            <a:r>
              <a:rPr lang="it-IT" sz="900" dirty="0" err="1">
                <a:solidFill>
                  <a:schemeClr val="tx1">
                    <a:lumMod val="65000"/>
                    <a:lumOff val="35000"/>
                  </a:schemeClr>
                </a:solidFill>
                <a:latin typeface="+mj-lt"/>
              </a:rPr>
              <a:t>S</a:t>
            </a:r>
            <a:r>
              <a:rPr lang="it-IT" sz="900" dirty="0">
                <a:solidFill>
                  <a:schemeClr val="tx1">
                    <a:lumMod val="65000"/>
                    <a:lumOff val="35000"/>
                  </a:schemeClr>
                </a:solidFill>
                <a:latin typeface="+mj-lt"/>
              </a:rPr>
              <a:t>, et al. Brief Report: </a:t>
            </a:r>
            <a:r>
              <a:rPr lang="it-IT" sz="900" dirty="0" err="1">
                <a:solidFill>
                  <a:schemeClr val="tx1">
                    <a:lumMod val="65000"/>
                    <a:lumOff val="35000"/>
                  </a:schemeClr>
                </a:solidFill>
                <a:latin typeface="+mj-lt"/>
              </a:rPr>
              <a:t>Responses</a:t>
            </a:r>
            <a:r>
              <a:rPr lang="it-IT" sz="900" dirty="0">
                <a:solidFill>
                  <a:schemeClr val="tx1">
                    <a:lumMod val="65000"/>
                    <a:lumOff val="35000"/>
                  </a:schemeClr>
                </a:solidFill>
                <a:latin typeface="+mj-lt"/>
              </a:rPr>
              <a:t> to Rituximab </a:t>
            </a:r>
            <a:r>
              <a:rPr lang="it-IT" sz="900" dirty="0" err="1">
                <a:solidFill>
                  <a:schemeClr val="tx1">
                    <a:lumMod val="65000"/>
                    <a:lumOff val="35000"/>
                  </a:schemeClr>
                </a:solidFill>
                <a:latin typeface="+mj-lt"/>
              </a:rPr>
              <a:t>Suggest</a:t>
            </a:r>
            <a:r>
              <a:rPr lang="it-IT" sz="900" dirty="0">
                <a:solidFill>
                  <a:schemeClr val="tx1">
                    <a:lumMod val="65000"/>
                    <a:lumOff val="35000"/>
                  </a:schemeClr>
                </a:solidFill>
                <a:latin typeface="+mj-lt"/>
              </a:rPr>
              <a:t> B Cell-</a:t>
            </a:r>
            <a:r>
              <a:rPr lang="it-IT" sz="900" dirty="0" err="1">
                <a:solidFill>
                  <a:schemeClr val="tx1">
                    <a:lumMod val="65000"/>
                    <a:lumOff val="35000"/>
                  </a:schemeClr>
                </a:solidFill>
                <a:latin typeface="+mj-lt"/>
              </a:rPr>
              <a:t>Independent</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Inflammation</a:t>
            </a:r>
            <a:r>
              <a:rPr lang="it-IT" sz="900" dirty="0">
                <a:solidFill>
                  <a:schemeClr val="tx1">
                    <a:lumMod val="65000"/>
                    <a:lumOff val="35000"/>
                  </a:schemeClr>
                </a:solidFill>
                <a:latin typeface="+mj-lt"/>
              </a:rPr>
              <a:t> in </a:t>
            </a:r>
            <a:r>
              <a:rPr lang="it-IT" sz="900" dirty="0" err="1">
                <a:solidFill>
                  <a:schemeClr val="tx1">
                    <a:lumMod val="65000"/>
                    <a:lumOff val="35000"/>
                  </a:schemeClr>
                </a:solidFill>
                <a:latin typeface="+mj-lt"/>
              </a:rPr>
              <a:t>Cutaneous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Systemic</a:t>
            </a:r>
            <a:r>
              <a:rPr lang="it-IT" sz="900" dirty="0">
                <a:solidFill>
                  <a:schemeClr val="tx1">
                    <a:lumMod val="65000"/>
                    <a:lumOff val="35000"/>
                  </a:schemeClr>
                </a:solidFill>
                <a:latin typeface="+mj-lt"/>
              </a:rPr>
              <a:t> Lupus </a:t>
            </a:r>
            <a:r>
              <a:rPr lang="it-IT" sz="900" dirty="0" err="1">
                <a:solidFill>
                  <a:schemeClr val="tx1">
                    <a:lumMod val="65000"/>
                    <a:lumOff val="35000"/>
                  </a:schemeClr>
                </a:solidFill>
                <a:latin typeface="+mj-lt"/>
              </a:rPr>
              <a:t>Erythematosus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Arthritis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Rheumatol</a:t>
            </a:r>
            <a:r>
              <a:rPr lang="it-IT" sz="900" dirty="0">
                <a:solidFill>
                  <a:schemeClr val="tx1">
                    <a:lumMod val="65000"/>
                    <a:lumOff val="35000"/>
                  </a:schemeClr>
                </a:solidFill>
                <a:latin typeface="+mj-lt"/>
              </a:rPr>
              <a:t> 2015;67:1586–91.</a:t>
            </a:r>
          </a:p>
          <a:p>
            <a:pPr marL="139700" indent="-139700"/>
            <a:r>
              <a:rPr lang="it-IT" sz="900" dirty="0">
                <a:solidFill>
                  <a:schemeClr val="tx1">
                    <a:lumMod val="65000"/>
                    <a:lumOff val="35000"/>
                  </a:schemeClr>
                </a:solidFill>
                <a:latin typeface="+mj-lt"/>
              </a:rPr>
              <a:t>5. Manzi </a:t>
            </a:r>
            <a:r>
              <a:rPr lang="it-IT" sz="900" dirty="0" err="1">
                <a:solidFill>
                  <a:schemeClr val="tx1">
                    <a:lumMod val="65000"/>
                    <a:lumOff val="35000"/>
                  </a:schemeClr>
                </a:solidFill>
                <a:latin typeface="+mj-lt"/>
              </a:rPr>
              <a:t>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Sánchez-Guerro</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J</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Merrill</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JT</a:t>
            </a:r>
            <a:r>
              <a:rPr lang="it-IT" sz="900" dirty="0">
                <a:solidFill>
                  <a:schemeClr val="tx1">
                    <a:lumMod val="65000"/>
                    <a:lumOff val="35000"/>
                  </a:schemeClr>
                </a:solidFill>
                <a:latin typeface="+mj-lt"/>
              </a:rPr>
              <a:t>, et al. </a:t>
            </a:r>
            <a:r>
              <a:rPr lang="it-IT" sz="900" dirty="0" err="1">
                <a:solidFill>
                  <a:schemeClr val="tx1">
                    <a:lumMod val="65000"/>
                    <a:lumOff val="35000"/>
                  </a:schemeClr>
                </a:solidFill>
                <a:latin typeface="+mj-lt"/>
              </a:rPr>
              <a:t>Effects</a:t>
            </a:r>
            <a:r>
              <a:rPr lang="it-IT" sz="900" dirty="0">
                <a:solidFill>
                  <a:schemeClr val="tx1">
                    <a:lumMod val="65000"/>
                    <a:lumOff val="35000"/>
                  </a:schemeClr>
                </a:solidFill>
                <a:latin typeface="+mj-lt"/>
              </a:rPr>
              <a:t> of </a:t>
            </a:r>
            <a:r>
              <a:rPr lang="it-IT" sz="900" dirty="0" err="1">
                <a:solidFill>
                  <a:schemeClr val="tx1">
                    <a:lumMod val="65000"/>
                    <a:lumOff val="35000"/>
                  </a:schemeClr>
                </a:solidFill>
                <a:latin typeface="+mj-lt"/>
              </a:rPr>
              <a:t>Belimumab</a:t>
            </a:r>
            <a:r>
              <a:rPr lang="it-IT" sz="900" dirty="0">
                <a:solidFill>
                  <a:schemeClr val="tx1">
                    <a:lumMod val="65000"/>
                    <a:lumOff val="35000"/>
                  </a:schemeClr>
                </a:solidFill>
                <a:latin typeface="+mj-lt"/>
              </a:rPr>
              <a:t>, a B </a:t>
            </a:r>
            <a:r>
              <a:rPr lang="it-IT" sz="900" dirty="0" err="1">
                <a:solidFill>
                  <a:schemeClr val="tx1">
                    <a:lumMod val="65000"/>
                    <a:lumOff val="35000"/>
                  </a:schemeClr>
                </a:solidFill>
                <a:latin typeface="+mj-lt"/>
              </a:rPr>
              <a:t>Lymphocyte</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Stimulator-Specific</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Inhibitor</a:t>
            </a:r>
            <a:r>
              <a:rPr lang="it-IT" sz="900" dirty="0">
                <a:solidFill>
                  <a:schemeClr val="tx1">
                    <a:lumMod val="65000"/>
                    <a:lumOff val="35000"/>
                  </a:schemeClr>
                </a:solidFill>
                <a:latin typeface="+mj-lt"/>
              </a:rPr>
              <a:t>, on </a:t>
            </a:r>
            <a:r>
              <a:rPr lang="it-IT" sz="900" dirty="0" err="1">
                <a:solidFill>
                  <a:schemeClr val="tx1">
                    <a:lumMod val="65000"/>
                    <a:lumOff val="35000"/>
                  </a:schemeClr>
                </a:solidFill>
                <a:latin typeface="+mj-lt"/>
              </a:rPr>
              <a:t>Disease</a:t>
            </a:r>
            <a:r>
              <a:rPr lang="it-IT" sz="900" dirty="0">
                <a:solidFill>
                  <a:schemeClr val="tx1">
                    <a:lumMod val="65000"/>
                    <a:lumOff val="35000"/>
                  </a:schemeClr>
                </a:solidFill>
                <a:latin typeface="+mj-lt"/>
              </a:rPr>
              <a:t> Activity </a:t>
            </a:r>
            <a:r>
              <a:rPr lang="it-IT" sz="900" dirty="0" err="1">
                <a:solidFill>
                  <a:schemeClr val="tx1">
                    <a:lumMod val="65000"/>
                    <a:lumOff val="35000"/>
                  </a:schemeClr>
                </a:solidFill>
                <a:latin typeface="+mj-lt"/>
              </a:rPr>
              <a:t>Across</a:t>
            </a:r>
            <a:r>
              <a:rPr lang="it-IT" sz="900" dirty="0">
                <a:solidFill>
                  <a:schemeClr val="tx1">
                    <a:lumMod val="65000"/>
                    <a:lumOff val="35000"/>
                  </a:schemeClr>
                </a:solidFill>
                <a:latin typeface="+mj-lt"/>
              </a:rPr>
              <a:t> Multiple </a:t>
            </a:r>
            <a:r>
              <a:rPr lang="it-IT" sz="900" dirty="0" err="1">
                <a:solidFill>
                  <a:schemeClr val="tx1">
                    <a:lumMod val="65000"/>
                    <a:lumOff val="35000"/>
                  </a:schemeClr>
                </a:solidFill>
                <a:latin typeface="+mj-lt"/>
              </a:rPr>
              <a:t>Organ</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Domains</a:t>
            </a:r>
            <a:r>
              <a:rPr lang="it-IT" sz="900" dirty="0">
                <a:solidFill>
                  <a:schemeClr val="tx1">
                    <a:lumMod val="65000"/>
                    <a:lumOff val="35000"/>
                  </a:schemeClr>
                </a:solidFill>
                <a:latin typeface="+mj-lt"/>
              </a:rPr>
              <a:t> in </a:t>
            </a:r>
            <a:r>
              <a:rPr lang="it-IT" sz="900" dirty="0" err="1">
                <a:solidFill>
                  <a:schemeClr val="tx1">
                    <a:lumMod val="65000"/>
                    <a:lumOff val="35000"/>
                  </a:schemeClr>
                </a:solidFill>
                <a:latin typeface="+mj-lt"/>
              </a:rPr>
              <a:t>Patients</a:t>
            </a:r>
            <a:r>
              <a:rPr lang="it-IT" sz="900" dirty="0">
                <a:solidFill>
                  <a:schemeClr val="tx1">
                    <a:lumMod val="65000"/>
                    <a:lumOff val="35000"/>
                  </a:schemeClr>
                </a:solidFill>
                <a:latin typeface="+mj-lt"/>
              </a:rPr>
              <a:t> With </a:t>
            </a:r>
            <a:r>
              <a:rPr lang="it-IT" sz="900" dirty="0" err="1">
                <a:solidFill>
                  <a:schemeClr val="tx1">
                    <a:lumMod val="65000"/>
                    <a:lumOff val="35000"/>
                  </a:schemeClr>
                </a:solidFill>
                <a:latin typeface="+mj-lt"/>
              </a:rPr>
              <a:t>Systemic</a:t>
            </a:r>
            <a:r>
              <a:rPr lang="it-IT" sz="900" dirty="0">
                <a:solidFill>
                  <a:schemeClr val="tx1">
                    <a:lumMod val="65000"/>
                    <a:lumOff val="35000"/>
                  </a:schemeClr>
                </a:solidFill>
                <a:latin typeface="+mj-lt"/>
              </a:rPr>
              <a:t> Lupus </a:t>
            </a:r>
            <a:r>
              <a:rPr lang="it-IT" sz="900" dirty="0" err="1">
                <a:solidFill>
                  <a:schemeClr val="tx1">
                    <a:lumMod val="65000"/>
                    <a:lumOff val="35000"/>
                  </a:schemeClr>
                </a:solidFill>
                <a:latin typeface="+mj-lt"/>
              </a:rPr>
              <a:t>Erythematosus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Combined</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Results</a:t>
            </a:r>
            <a:r>
              <a:rPr lang="it-IT" sz="900" dirty="0">
                <a:solidFill>
                  <a:schemeClr val="tx1">
                    <a:lumMod val="65000"/>
                    <a:lumOff val="35000"/>
                  </a:schemeClr>
                </a:solidFill>
                <a:latin typeface="+mj-lt"/>
              </a:rPr>
              <a:t> From </a:t>
            </a:r>
            <a:r>
              <a:rPr lang="it-IT" sz="900" dirty="0" err="1">
                <a:solidFill>
                  <a:schemeClr val="tx1">
                    <a:lumMod val="65000"/>
                    <a:lumOff val="35000"/>
                  </a:schemeClr>
                </a:solidFill>
                <a:latin typeface="+mj-lt"/>
              </a:rPr>
              <a:t>Two</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Phase</a:t>
            </a:r>
            <a:r>
              <a:rPr lang="it-IT" sz="900" dirty="0">
                <a:solidFill>
                  <a:schemeClr val="tx1">
                    <a:lumMod val="65000"/>
                    <a:lumOff val="35000"/>
                  </a:schemeClr>
                </a:solidFill>
                <a:latin typeface="+mj-lt"/>
              </a:rPr>
              <a:t> III Trials. </a:t>
            </a:r>
            <a:r>
              <a:rPr lang="it-IT" sz="900" dirty="0" err="1">
                <a:solidFill>
                  <a:schemeClr val="tx1">
                    <a:lumMod val="65000"/>
                    <a:lumOff val="35000"/>
                  </a:schemeClr>
                </a:solidFill>
                <a:latin typeface="+mj-lt"/>
              </a:rPr>
              <a:t>Ann</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Rheum</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Dis</a:t>
            </a:r>
            <a:r>
              <a:rPr lang="it-IT" sz="900" dirty="0">
                <a:solidFill>
                  <a:schemeClr val="tx1">
                    <a:lumMod val="65000"/>
                    <a:lumOff val="35000"/>
                  </a:schemeClr>
                </a:solidFill>
                <a:latin typeface="+mj-lt"/>
              </a:rPr>
              <a:t> 2012;71:1833–88.</a:t>
            </a:r>
          </a:p>
        </p:txBody>
      </p:sp>
    </p:spTree>
    <p:extLst>
      <p:ext uri="{BB962C8B-B14F-4D97-AF65-F5344CB8AC3E}">
        <p14:creationId xmlns:p14="http://schemas.microsoft.com/office/powerpoint/2010/main" val="921758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A9A61F-F15D-0946-853C-BEC3161378C4}"/>
              </a:ext>
            </a:extLst>
          </p:cNvPr>
          <p:cNvSpPr>
            <a:spLocks noGrp="1"/>
          </p:cNvSpPr>
          <p:nvPr>
            <p:ph type="title"/>
          </p:nvPr>
        </p:nvSpPr>
        <p:spPr/>
        <p:txBody>
          <a:bodyPr/>
          <a:lstStyle/>
          <a:p>
            <a:r>
              <a:rPr lang="it-IT" b="1" dirty="0"/>
              <a:t>Le tre condizioni: dermatomiosite (1)</a:t>
            </a:r>
            <a:endParaRPr lang="it-IT" dirty="0"/>
          </a:p>
        </p:txBody>
      </p:sp>
      <p:sp>
        <p:nvSpPr>
          <p:cNvPr id="4" name="Segnaposto contenuto 3">
            <a:extLst>
              <a:ext uri="{FF2B5EF4-FFF2-40B4-BE49-F238E27FC236}">
                <a16:creationId xmlns:a16="http://schemas.microsoft.com/office/drawing/2014/main" id="{639456FF-F958-8E48-A3C3-86A5769E9296}"/>
              </a:ext>
            </a:extLst>
          </p:cNvPr>
          <p:cNvSpPr>
            <a:spLocks noGrp="1"/>
          </p:cNvSpPr>
          <p:nvPr>
            <p:ph idx="1"/>
          </p:nvPr>
        </p:nvSpPr>
        <p:spPr>
          <a:xfrm>
            <a:off x="838200" y="1654169"/>
            <a:ext cx="10515600" cy="4351338"/>
          </a:xfrm>
        </p:spPr>
        <p:txBody>
          <a:bodyPr>
            <a:normAutofit/>
          </a:bodyPr>
          <a:lstStyle/>
          <a:p>
            <a:pPr>
              <a:lnSpc>
                <a:spcPct val="100000"/>
              </a:lnSpc>
            </a:pPr>
            <a:r>
              <a:rPr lang="it-IT" dirty="0"/>
              <a:t>Nel 2017 sono stati pubblicati nuovi criteri per la dermatomiosite che richiedono per la diagnosi la presenza di due su tre sintomi cutanei.</a:t>
            </a:r>
            <a:r>
              <a:rPr lang="it-IT" baseline="30000" dirty="0"/>
              <a:t>6</a:t>
            </a:r>
            <a:endParaRPr lang="it-IT" dirty="0"/>
          </a:p>
          <a:p>
            <a:pPr>
              <a:lnSpc>
                <a:spcPct val="100000"/>
              </a:lnSpc>
            </a:pPr>
            <a:r>
              <a:rPr lang="it-IT" dirty="0"/>
              <a:t>Nonostante ciò, i tassi di diagnosi rimangono bassi, spesso con diagnosi errate di lupus, psoriasi e connettivite indifferenziata.</a:t>
            </a:r>
            <a:r>
              <a:rPr lang="it-IT" baseline="30000" dirty="0"/>
              <a:t>7</a:t>
            </a:r>
            <a:endParaRPr lang="it-IT" dirty="0"/>
          </a:p>
          <a:p>
            <a:pPr>
              <a:lnSpc>
                <a:spcPct val="100000"/>
              </a:lnSpc>
            </a:pPr>
            <a:r>
              <a:rPr lang="it-IT" dirty="0"/>
              <a:t>Elementi suggestivi per la patologia che possono aiutare una diagnosi più accurata includono la presenza di eritema e papule sovrastanti le articolazioni delle mani, colorazione a livello delle palpebre e coinvolgimento delle pieghe naso-labiali. Gli anticorpi della miosite posso aiutare a stabilire il fenotipo della malattia.</a:t>
            </a:r>
          </a:p>
        </p:txBody>
      </p:sp>
      <p:sp>
        <p:nvSpPr>
          <p:cNvPr id="5" name="Rettangolo 4">
            <a:extLst>
              <a:ext uri="{FF2B5EF4-FFF2-40B4-BE49-F238E27FC236}">
                <a16:creationId xmlns:a16="http://schemas.microsoft.com/office/drawing/2014/main" id="{E37403D2-C6FC-F241-8BA1-D86F981A20FC}"/>
              </a:ext>
            </a:extLst>
          </p:cNvPr>
          <p:cNvSpPr/>
          <p:nvPr/>
        </p:nvSpPr>
        <p:spPr>
          <a:xfrm>
            <a:off x="1007165" y="5358315"/>
            <a:ext cx="10515599" cy="507831"/>
          </a:xfrm>
          <a:prstGeom prst="rect">
            <a:avLst/>
          </a:prstGeom>
        </p:spPr>
        <p:txBody>
          <a:bodyPr wrap="square">
            <a:spAutoFit/>
          </a:bodyPr>
          <a:lstStyle/>
          <a:p>
            <a:pPr marL="139700" indent="-139700"/>
            <a:r>
              <a:rPr lang="it-IT" sz="900" dirty="0">
                <a:solidFill>
                  <a:schemeClr val="tx1">
                    <a:lumMod val="65000"/>
                    <a:lumOff val="35000"/>
                  </a:schemeClr>
                </a:solidFill>
                <a:latin typeface="+mj-lt"/>
              </a:rPr>
              <a:t>6. </a:t>
            </a:r>
            <a:r>
              <a:rPr lang="it-IT" sz="900" dirty="0" err="1">
                <a:solidFill>
                  <a:schemeClr val="tx1">
                    <a:lumMod val="65000"/>
                    <a:lumOff val="35000"/>
                  </a:schemeClr>
                </a:solidFill>
                <a:latin typeface="+mj-lt"/>
              </a:rPr>
              <a:t>Lundberg</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IE</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Tjärnlund</a:t>
            </a:r>
            <a:r>
              <a:rPr lang="it-IT" sz="900" dirty="0">
                <a:solidFill>
                  <a:schemeClr val="tx1">
                    <a:lumMod val="65000"/>
                    <a:lumOff val="35000"/>
                  </a:schemeClr>
                </a:solidFill>
                <a:latin typeface="+mj-lt"/>
              </a:rPr>
              <a:t> A, Bottai M, et al. 2017 European League </a:t>
            </a:r>
            <a:r>
              <a:rPr lang="it-IT" sz="900" dirty="0" err="1">
                <a:solidFill>
                  <a:schemeClr val="tx1">
                    <a:lumMod val="65000"/>
                    <a:lumOff val="35000"/>
                  </a:schemeClr>
                </a:solidFill>
                <a:latin typeface="+mj-lt"/>
              </a:rPr>
              <a:t>Against</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Rheumatism</a:t>
            </a:r>
            <a:r>
              <a:rPr lang="it-IT" sz="900" dirty="0">
                <a:solidFill>
                  <a:schemeClr val="tx1">
                    <a:lumMod val="65000"/>
                    <a:lumOff val="35000"/>
                  </a:schemeClr>
                </a:solidFill>
                <a:latin typeface="+mj-lt"/>
              </a:rPr>
              <a:t>/American College of </a:t>
            </a:r>
            <a:r>
              <a:rPr lang="it-IT" sz="900" dirty="0" err="1">
                <a:solidFill>
                  <a:schemeClr val="tx1">
                    <a:lumMod val="65000"/>
                    <a:lumOff val="35000"/>
                  </a:schemeClr>
                </a:solidFill>
                <a:latin typeface="+mj-lt"/>
              </a:rPr>
              <a:t>Rheumatology</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Classification</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Criteria</a:t>
            </a:r>
            <a:r>
              <a:rPr lang="it-IT" sz="900" dirty="0">
                <a:solidFill>
                  <a:schemeClr val="tx1">
                    <a:lumMod val="65000"/>
                    <a:lumOff val="35000"/>
                  </a:schemeClr>
                </a:solidFill>
                <a:latin typeface="+mj-lt"/>
              </a:rPr>
              <a:t> for </a:t>
            </a:r>
            <a:r>
              <a:rPr lang="it-IT" sz="900" dirty="0" err="1">
                <a:solidFill>
                  <a:schemeClr val="tx1">
                    <a:lumMod val="65000"/>
                    <a:lumOff val="35000"/>
                  </a:schemeClr>
                </a:solidFill>
                <a:latin typeface="+mj-lt"/>
              </a:rPr>
              <a:t>Adult</a:t>
            </a:r>
            <a:r>
              <a:rPr lang="it-IT" sz="900" dirty="0">
                <a:solidFill>
                  <a:schemeClr val="tx1">
                    <a:lumMod val="65000"/>
                    <a:lumOff val="35000"/>
                  </a:schemeClr>
                </a:solidFill>
                <a:latin typeface="+mj-lt"/>
              </a:rPr>
              <a:t> and </a:t>
            </a:r>
            <a:r>
              <a:rPr lang="it-IT" sz="900" dirty="0" err="1">
                <a:solidFill>
                  <a:schemeClr val="tx1">
                    <a:lumMod val="65000"/>
                    <a:lumOff val="35000"/>
                  </a:schemeClr>
                </a:solidFill>
                <a:latin typeface="+mj-lt"/>
              </a:rPr>
              <a:t>Juvenile</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Idiopathic</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Inflammatory</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Myopathies</a:t>
            </a:r>
            <a:r>
              <a:rPr lang="it-IT" sz="900" dirty="0">
                <a:solidFill>
                  <a:schemeClr val="tx1">
                    <a:lumMod val="65000"/>
                    <a:lumOff val="35000"/>
                  </a:schemeClr>
                </a:solidFill>
                <a:latin typeface="+mj-lt"/>
              </a:rPr>
              <a:t> and </a:t>
            </a:r>
            <a:r>
              <a:rPr lang="it-IT" sz="900" dirty="0" err="1">
                <a:solidFill>
                  <a:schemeClr val="tx1">
                    <a:lumMod val="65000"/>
                    <a:lumOff val="35000"/>
                  </a:schemeClr>
                </a:solidFill>
                <a:latin typeface="+mj-lt"/>
              </a:rPr>
              <a:t>Their</a:t>
            </a:r>
            <a:r>
              <a:rPr lang="it-IT" sz="900" dirty="0">
                <a:solidFill>
                  <a:schemeClr val="tx1">
                    <a:lumMod val="65000"/>
                    <a:lumOff val="35000"/>
                  </a:schemeClr>
                </a:solidFill>
                <a:latin typeface="+mj-lt"/>
              </a:rPr>
              <a:t> Major </a:t>
            </a:r>
            <a:r>
              <a:rPr lang="it-IT" sz="900" dirty="0" err="1">
                <a:solidFill>
                  <a:schemeClr val="tx1">
                    <a:lumMod val="65000"/>
                    <a:lumOff val="35000"/>
                  </a:schemeClr>
                </a:solidFill>
                <a:latin typeface="+mj-lt"/>
              </a:rPr>
              <a:t>Subgroups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Arthritis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Rheumatol</a:t>
            </a:r>
            <a:r>
              <a:rPr lang="it-IT" sz="900" dirty="0">
                <a:solidFill>
                  <a:schemeClr val="tx1">
                    <a:lumMod val="65000"/>
                    <a:lumOff val="35000"/>
                  </a:schemeClr>
                </a:solidFill>
                <a:latin typeface="+mj-lt"/>
              </a:rPr>
              <a:t> 2017;69:2271–82.</a:t>
            </a:r>
          </a:p>
          <a:p>
            <a:pPr marL="139700" indent="-139700"/>
            <a:r>
              <a:rPr lang="it-IT" sz="900" dirty="0">
                <a:solidFill>
                  <a:schemeClr val="tx1">
                    <a:lumMod val="65000"/>
                    <a:lumOff val="35000"/>
                  </a:schemeClr>
                </a:solidFill>
                <a:latin typeface="+mj-lt"/>
              </a:rPr>
              <a:t>7. Da Silva D, </a:t>
            </a:r>
            <a:r>
              <a:rPr lang="it-IT" sz="900" dirty="0" err="1">
                <a:solidFill>
                  <a:schemeClr val="tx1">
                    <a:lumMod val="65000"/>
                    <a:lumOff val="35000"/>
                  </a:schemeClr>
                </a:solidFill>
                <a:latin typeface="+mj-lt"/>
              </a:rPr>
              <a:t>Patel</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P</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Werth</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VP</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Dermatomyositis</a:t>
            </a:r>
            <a:r>
              <a:rPr lang="it-IT" sz="900" dirty="0">
                <a:solidFill>
                  <a:schemeClr val="tx1">
                    <a:lumMod val="65000"/>
                    <a:lumOff val="35000"/>
                  </a:schemeClr>
                </a:solidFill>
                <a:latin typeface="+mj-lt"/>
              </a:rPr>
              <a:t>: A </a:t>
            </a:r>
            <a:r>
              <a:rPr lang="it-IT" sz="900" dirty="0" err="1">
                <a:solidFill>
                  <a:schemeClr val="tx1">
                    <a:lumMod val="65000"/>
                    <a:lumOff val="35000"/>
                  </a:schemeClr>
                </a:solidFill>
                <a:latin typeface="+mj-lt"/>
              </a:rPr>
              <a:t>Diagnostic</a:t>
            </a:r>
            <a:r>
              <a:rPr lang="it-IT" sz="900" dirty="0">
                <a:solidFill>
                  <a:schemeClr val="tx1">
                    <a:lumMod val="65000"/>
                    <a:lumOff val="35000"/>
                  </a:schemeClr>
                </a:solidFill>
                <a:latin typeface="+mj-lt"/>
              </a:rPr>
              <a:t> Dilemma. </a:t>
            </a:r>
            <a:r>
              <a:rPr lang="it-IT" sz="900" dirty="0" err="1">
                <a:solidFill>
                  <a:schemeClr val="tx1">
                    <a:lumMod val="65000"/>
                    <a:lumOff val="35000"/>
                  </a:schemeClr>
                </a:solidFill>
                <a:latin typeface="+mj-lt"/>
              </a:rPr>
              <a:t>J</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Am</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Acad</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Dermatol</a:t>
            </a:r>
            <a:r>
              <a:rPr lang="it-IT" sz="900" dirty="0">
                <a:solidFill>
                  <a:schemeClr val="tx1">
                    <a:lumMod val="65000"/>
                    <a:lumOff val="35000"/>
                  </a:schemeClr>
                </a:solidFill>
                <a:latin typeface="+mj-lt"/>
              </a:rPr>
              <a:t> 79;371–73.</a:t>
            </a:r>
          </a:p>
        </p:txBody>
      </p:sp>
    </p:spTree>
    <p:extLst>
      <p:ext uri="{BB962C8B-B14F-4D97-AF65-F5344CB8AC3E}">
        <p14:creationId xmlns:p14="http://schemas.microsoft.com/office/powerpoint/2010/main" val="2040945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A9A61F-F15D-0946-853C-BEC3161378C4}"/>
              </a:ext>
            </a:extLst>
          </p:cNvPr>
          <p:cNvSpPr>
            <a:spLocks noGrp="1"/>
          </p:cNvSpPr>
          <p:nvPr>
            <p:ph type="title"/>
          </p:nvPr>
        </p:nvSpPr>
        <p:spPr/>
        <p:txBody>
          <a:bodyPr/>
          <a:lstStyle/>
          <a:p>
            <a:r>
              <a:rPr lang="it-IT" b="1" dirty="0"/>
              <a:t>Le tre condizioni: dermatomiosite (2)</a:t>
            </a:r>
            <a:endParaRPr lang="it-IT" dirty="0"/>
          </a:p>
        </p:txBody>
      </p:sp>
      <p:sp>
        <p:nvSpPr>
          <p:cNvPr id="4" name="Segnaposto contenuto 3">
            <a:extLst>
              <a:ext uri="{FF2B5EF4-FFF2-40B4-BE49-F238E27FC236}">
                <a16:creationId xmlns:a16="http://schemas.microsoft.com/office/drawing/2014/main" id="{639456FF-F958-8E48-A3C3-86A5769E9296}"/>
              </a:ext>
            </a:extLst>
          </p:cNvPr>
          <p:cNvSpPr>
            <a:spLocks noGrp="1"/>
          </p:cNvSpPr>
          <p:nvPr>
            <p:ph idx="1"/>
          </p:nvPr>
        </p:nvSpPr>
        <p:spPr>
          <a:xfrm>
            <a:off x="838200" y="1654169"/>
            <a:ext cx="10515600" cy="4351338"/>
          </a:xfrm>
        </p:spPr>
        <p:txBody>
          <a:bodyPr>
            <a:normAutofit fontScale="92500"/>
          </a:bodyPr>
          <a:lstStyle/>
          <a:p>
            <a:pPr>
              <a:lnSpc>
                <a:spcPct val="110000"/>
              </a:lnSpc>
            </a:pPr>
            <a:r>
              <a:rPr lang="it-IT" dirty="0"/>
              <a:t>La diagnosi è importante perché il rischio di neoplasia a 5 anni è aumentato in questi pazienti.</a:t>
            </a:r>
          </a:p>
          <a:p>
            <a:pPr>
              <a:lnSpc>
                <a:spcPct val="110000"/>
              </a:lnSpc>
            </a:pPr>
            <a:r>
              <a:rPr lang="it-IT" dirty="0"/>
              <a:t>I trattamenti topici sono preferiti. L’efficacia di altri trattamenti dipende dal pattern specifico della malattia e dal coinvolgimento articolare. Circa 1/5 dei pazienti può beneficiare dell’idrossiclorochina; </a:t>
            </a:r>
            <a:r>
              <a:rPr lang="it-IT" dirty="0" err="1"/>
              <a:t>metotrexate</a:t>
            </a:r>
            <a:r>
              <a:rPr lang="it-IT" dirty="0"/>
              <a:t> o micofenolato di mofetile sono altre opzioni. Le immunoglobuline endovena (</a:t>
            </a:r>
            <a:r>
              <a:rPr lang="it-IT" dirty="0" err="1"/>
              <a:t>IVIG</a:t>
            </a:r>
            <a:r>
              <a:rPr lang="it-IT" dirty="0"/>
              <a:t>, </a:t>
            </a:r>
            <a:r>
              <a:rPr lang="it-IT" i="1" dirty="0" err="1"/>
              <a:t>intravenous</a:t>
            </a:r>
            <a:r>
              <a:rPr lang="it-IT" i="1" dirty="0"/>
              <a:t> </a:t>
            </a:r>
            <a:r>
              <a:rPr lang="it-IT" i="1" dirty="0" err="1"/>
              <a:t>immunoglobulin</a:t>
            </a:r>
            <a:r>
              <a:rPr lang="it-IT" dirty="0"/>
              <a:t>) sono una buona opzione per la malattia precoce o paraneoplastica.</a:t>
            </a:r>
          </a:p>
          <a:p>
            <a:pPr>
              <a:lnSpc>
                <a:spcPct val="110000"/>
              </a:lnSpc>
            </a:pPr>
            <a:r>
              <a:rPr lang="it-IT" dirty="0"/>
              <a:t>Gli inibitori del TNF, erbe immunostimolanti come la spirulina o l’alga verde e i composti per perdere peso dovrebbero essere evitati.</a:t>
            </a:r>
          </a:p>
          <a:p>
            <a:pPr>
              <a:lnSpc>
                <a:spcPct val="110000"/>
              </a:lnSpc>
            </a:pPr>
            <a:r>
              <a:rPr lang="it-IT" dirty="0"/>
              <a:t>I JAK inibitori e altre nuove opzioni sono state intrapresi e possono avere un’utilità futura.</a:t>
            </a:r>
          </a:p>
        </p:txBody>
      </p:sp>
    </p:spTree>
    <p:extLst>
      <p:ext uri="{BB962C8B-B14F-4D97-AF65-F5344CB8AC3E}">
        <p14:creationId xmlns:p14="http://schemas.microsoft.com/office/powerpoint/2010/main" val="3966566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A9A61F-F15D-0946-853C-BEC3161378C4}"/>
              </a:ext>
            </a:extLst>
          </p:cNvPr>
          <p:cNvSpPr>
            <a:spLocks noGrp="1"/>
          </p:cNvSpPr>
          <p:nvPr>
            <p:ph type="title"/>
          </p:nvPr>
        </p:nvSpPr>
        <p:spPr/>
        <p:txBody>
          <a:bodyPr/>
          <a:lstStyle/>
          <a:p>
            <a:r>
              <a:rPr lang="it-IT" b="1" dirty="0"/>
              <a:t>Le tre condizioni: malattie bollose autoimmuni</a:t>
            </a:r>
            <a:endParaRPr lang="en-US" dirty="0"/>
          </a:p>
        </p:txBody>
      </p:sp>
      <p:sp>
        <p:nvSpPr>
          <p:cNvPr id="4" name="Segnaposto contenuto 3">
            <a:extLst>
              <a:ext uri="{FF2B5EF4-FFF2-40B4-BE49-F238E27FC236}">
                <a16:creationId xmlns:a16="http://schemas.microsoft.com/office/drawing/2014/main" id="{639456FF-F958-8E48-A3C3-86A5769E9296}"/>
              </a:ext>
            </a:extLst>
          </p:cNvPr>
          <p:cNvSpPr>
            <a:spLocks noGrp="1"/>
          </p:cNvSpPr>
          <p:nvPr>
            <p:ph idx="1"/>
          </p:nvPr>
        </p:nvSpPr>
        <p:spPr>
          <a:xfrm>
            <a:off x="838200" y="1690689"/>
            <a:ext cx="10515600" cy="3517416"/>
          </a:xfrm>
        </p:spPr>
        <p:txBody>
          <a:bodyPr>
            <a:normAutofit fontScale="85000" lnSpcReduction="10000"/>
          </a:bodyPr>
          <a:lstStyle/>
          <a:p>
            <a:pPr>
              <a:lnSpc>
                <a:spcPct val="110000"/>
              </a:lnSpc>
            </a:pPr>
            <a:r>
              <a:rPr lang="it-IT" dirty="0"/>
              <a:t>Il rituximab è un’importante opzione di prima linea per il pemfigo e ha mostrato una remissione rapida rispetto agli steroidi.</a:t>
            </a:r>
            <a:r>
              <a:rPr lang="it-IT" baseline="30000" dirty="0"/>
              <a:t>8-10</a:t>
            </a:r>
            <a:r>
              <a:rPr lang="it-IT" dirty="0"/>
              <a:t> Le recidive sono frequenti, in media dopo 18 mesi, ma la ripetizione del trattamento a 6-12 mesi può evitare ciò. Le </a:t>
            </a:r>
            <a:r>
              <a:rPr lang="it-IT" dirty="0" err="1"/>
              <a:t>IViG</a:t>
            </a:r>
            <a:r>
              <a:rPr lang="it-IT" dirty="0"/>
              <a:t> sono un’opzione, che possono aiutare nei casi severi non responsivi al rituximab e possono aumentare la clearance degli anticorpi.</a:t>
            </a:r>
            <a:r>
              <a:rPr lang="it-IT" baseline="30000" dirty="0"/>
              <a:t>11</a:t>
            </a:r>
            <a:endParaRPr lang="it-IT" dirty="0"/>
          </a:p>
          <a:p>
            <a:pPr>
              <a:lnSpc>
                <a:spcPct val="110000"/>
              </a:lnSpc>
            </a:pPr>
            <a:r>
              <a:rPr lang="it-IT" dirty="0"/>
              <a:t>Per i pazienti con pemfigoide bolloso, sono preferiti gli steroidi topici o sistemici; il rituximab può essere un’opzione, anche se l’efficacia può essere più lenta di quella mostrata nel pemfigo.</a:t>
            </a:r>
          </a:p>
          <a:p>
            <a:pPr>
              <a:lnSpc>
                <a:spcPct val="110000"/>
              </a:lnSpc>
            </a:pPr>
            <a:r>
              <a:rPr lang="it-IT" dirty="0"/>
              <a:t>Studi imminenti sul pemfigo si concentrano su un inibitore reversibile del </a:t>
            </a:r>
            <a:r>
              <a:rPr lang="it-IT" dirty="0" err="1"/>
              <a:t>BTK</a:t>
            </a:r>
            <a:r>
              <a:rPr lang="it-IT" dirty="0"/>
              <a:t>, un anticorpo </a:t>
            </a:r>
            <a:r>
              <a:rPr lang="it-IT" dirty="0" err="1"/>
              <a:t>FcRn</a:t>
            </a:r>
            <a:r>
              <a:rPr lang="it-IT" dirty="0"/>
              <a:t> e le cellule </a:t>
            </a:r>
            <a:r>
              <a:rPr lang="it-IT" dirty="0" err="1"/>
              <a:t>CAART</a:t>
            </a:r>
            <a:r>
              <a:rPr lang="it-IT" dirty="0"/>
              <a:t>; nel pemfigoide bolloso sono in corso di studio </a:t>
            </a:r>
            <a:r>
              <a:rPr lang="it-IT" dirty="0" err="1"/>
              <a:t>omalizumab</a:t>
            </a:r>
            <a:r>
              <a:rPr lang="it-IT" dirty="0"/>
              <a:t>, dupilumab e anticorpi anti-C5.</a:t>
            </a:r>
          </a:p>
        </p:txBody>
      </p:sp>
      <p:sp>
        <p:nvSpPr>
          <p:cNvPr id="5" name="Rettangolo 4">
            <a:extLst>
              <a:ext uri="{FF2B5EF4-FFF2-40B4-BE49-F238E27FC236}">
                <a16:creationId xmlns:a16="http://schemas.microsoft.com/office/drawing/2014/main" id="{852FECAD-B4B5-C24F-830A-55EDA3F4E080}"/>
              </a:ext>
            </a:extLst>
          </p:cNvPr>
          <p:cNvSpPr/>
          <p:nvPr/>
        </p:nvSpPr>
        <p:spPr>
          <a:xfrm>
            <a:off x="1007165" y="5331811"/>
            <a:ext cx="10515599" cy="784830"/>
          </a:xfrm>
          <a:prstGeom prst="rect">
            <a:avLst/>
          </a:prstGeom>
        </p:spPr>
        <p:txBody>
          <a:bodyPr wrap="square">
            <a:spAutoFit/>
          </a:bodyPr>
          <a:lstStyle/>
          <a:p>
            <a:pPr marL="139700" indent="-139700"/>
            <a:r>
              <a:rPr lang="it-IT" sz="900" dirty="0">
                <a:solidFill>
                  <a:schemeClr val="tx1">
                    <a:lumMod val="65000"/>
                    <a:lumOff val="35000"/>
                  </a:schemeClr>
                </a:solidFill>
                <a:latin typeface="+mj-lt"/>
              </a:rPr>
              <a:t>8. Leandro </a:t>
            </a:r>
            <a:r>
              <a:rPr lang="it-IT" sz="900" dirty="0" err="1">
                <a:solidFill>
                  <a:schemeClr val="tx1">
                    <a:lumMod val="65000"/>
                    <a:lumOff val="35000"/>
                  </a:schemeClr>
                </a:solidFill>
                <a:latin typeface="+mj-lt"/>
              </a:rPr>
              <a:t>MJ</a:t>
            </a:r>
            <a:r>
              <a:rPr lang="it-IT" sz="900" dirty="0">
                <a:solidFill>
                  <a:schemeClr val="tx1">
                    <a:lumMod val="65000"/>
                    <a:lumOff val="35000"/>
                  </a:schemeClr>
                </a:solidFill>
                <a:latin typeface="+mj-lt"/>
              </a:rPr>
              <a:t>. B-</a:t>
            </a:r>
            <a:r>
              <a:rPr lang="it-IT" sz="900" dirty="0" err="1">
                <a:solidFill>
                  <a:schemeClr val="tx1">
                    <a:lumMod val="65000"/>
                    <a:lumOff val="35000"/>
                  </a:schemeClr>
                </a:solidFill>
                <a:latin typeface="+mj-lt"/>
              </a:rPr>
              <a:t>cell</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Subpopulations</a:t>
            </a:r>
            <a:r>
              <a:rPr lang="it-IT" sz="900" dirty="0">
                <a:solidFill>
                  <a:schemeClr val="tx1">
                    <a:lumMod val="65000"/>
                    <a:lumOff val="35000"/>
                  </a:schemeClr>
                </a:solidFill>
                <a:latin typeface="+mj-lt"/>
              </a:rPr>
              <a:t> in </a:t>
            </a:r>
            <a:r>
              <a:rPr lang="it-IT" sz="900" dirty="0" err="1">
                <a:solidFill>
                  <a:schemeClr val="tx1">
                    <a:lumMod val="65000"/>
                    <a:lumOff val="35000"/>
                  </a:schemeClr>
                </a:solidFill>
                <a:latin typeface="+mj-lt"/>
              </a:rPr>
              <a:t>Humans</a:t>
            </a:r>
            <a:r>
              <a:rPr lang="it-IT" sz="900" dirty="0">
                <a:solidFill>
                  <a:schemeClr val="tx1">
                    <a:lumMod val="65000"/>
                    <a:lumOff val="35000"/>
                  </a:schemeClr>
                </a:solidFill>
                <a:latin typeface="+mj-lt"/>
              </a:rPr>
              <a:t> and </a:t>
            </a:r>
            <a:r>
              <a:rPr lang="it-IT" sz="900" dirty="0" err="1">
                <a:solidFill>
                  <a:schemeClr val="tx1">
                    <a:lumMod val="65000"/>
                    <a:lumOff val="35000"/>
                  </a:schemeClr>
                </a:solidFill>
                <a:latin typeface="+mj-lt"/>
              </a:rPr>
              <a:t>Their</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Differential</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Susceptibility</a:t>
            </a:r>
            <a:r>
              <a:rPr lang="it-IT" sz="900" dirty="0">
                <a:solidFill>
                  <a:schemeClr val="tx1">
                    <a:lumMod val="65000"/>
                    <a:lumOff val="35000"/>
                  </a:schemeClr>
                </a:solidFill>
                <a:latin typeface="+mj-lt"/>
              </a:rPr>
              <a:t> to </a:t>
            </a:r>
            <a:r>
              <a:rPr lang="it-IT" sz="900" dirty="0" err="1">
                <a:solidFill>
                  <a:schemeClr val="tx1">
                    <a:lumMod val="65000"/>
                    <a:lumOff val="35000"/>
                  </a:schemeClr>
                </a:solidFill>
                <a:latin typeface="+mj-lt"/>
              </a:rPr>
              <a:t>Depletion</a:t>
            </a:r>
            <a:r>
              <a:rPr lang="it-IT" sz="900" dirty="0">
                <a:solidFill>
                  <a:schemeClr val="tx1">
                    <a:lumMod val="65000"/>
                    <a:lumOff val="35000"/>
                  </a:schemeClr>
                </a:solidFill>
                <a:latin typeface="+mj-lt"/>
              </a:rPr>
              <a:t> With anti-CD20 </a:t>
            </a:r>
            <a:r>
              <a:rPr lang="it-IT" sz="900" dirty="0" err="1">
                <a:solidFill>
                  <a:schemeClr val="tx1">
                    <a:lumMod val="65000"/>
                    <a:lumOff val="35000"/>
                  </a:schemeClr>
                </a:solidFill>
                <a:latin typeface="+mj-lt"/>
              </a:rPr>
              <a:t>Monoclonal</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Antibodies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Arth</a:t>
            </a:r>
            <a:r>
              <a:rPr lang="it-IT" sz="900" dirty="0">
                <a:solidFill>
                  <a:schemeClr val="tx1">
                    <a:lumMod val="65000"/>
                    <a:lumOff val="35000"/>
                  </a:schemeClr>
                </a:solidFill>
                <a:latin typeface="+mj-lt"/>
              </a:rPr>
              <a:t> Res </a:t>
            </a:r>
            <a:r>
              <a:rPr lang="it-IT" sz="900" dirty="0" err="1">
                <a:solidFill>
                  <a:schemeClr val="tx1">
                    <a:lumMod val="65000"/>
                    <a:lumOff val="35000"/>
                  </a:schemeClr>
                </a:solidFill>
                <a:latin typeface="+mj-lt"/>
              </a:rPr>
              <a:t>Ther</a:t>
            </a:r>
            <a:r>
              <a:rPr lang="it-IT" sz="900" dirty="0">
                <a:solidFill>
                  <a:schemeClr val="tx1">
                    <a:lumMod val="65000"/>
                    <a:lumOff val="35000"/>
                  </a:schemeClr>
                </a:solidFill>
                <a:latin typeface="+mj-lt"/>
              </a:rPr>
              <a:t> 2013;15(</a:t>
            </a:r>
            <a:r>
              <a:rPr lang="it-IT" sz="900" dirty="0" err="1">
                <a:solidFill>
                  <a:schemeClr val="tx1">
                    <a:lumMod val="65000"/>
                    <a:lumOff val="35000"/>
                  </a:schemeClr>
                </a:solidFill>
                <a:latin typeface="+mj-lt"/>
              </a:rPr>
              <a:t>suppl</a:t>
            </a:r>
            <a:r>
              <a:rPr lang="it-IT" sz="900" dirty="0">
                <a:solidFill>
                  <a:schemeClr val="tx1">
                    <a:lumMod val="65000"/>
                    <a:lumOff val="35000"/>
                  </a:schemeClr>
                </a:solidFill>
                <a:latin typeface="+mj-lt"/>
              </a:rPr>
              <a:t> 1):S3.</a:t>
            </a:r>
          </a:p>
          <a:p>
            <a:pPr marL="139700" indent="-139700"/>
            <a:r>
              <a:rPr lang="it-IT" sz="900" dirty="0">
                <a:solidFill>
                  <a:schemeClr val="tx1">
                    <a:lumMod val="65000"/>
                    <a:lumOff val="35000"/>
                  </a:schemeClr>
                </a:solidFill>
                <a:latin typeface="+mj-lt"/>
              </a:rPr>
              <a:t>9. </a:t>
            </a:r>
            <a:r>
              <a:rPr lang="it-IT" sz="900" dirty="0" err="1">
                <a:solidFill>
                  <a:schemeClr val="tx1">
                    <a:lumMod val="65000"/>
                    <a:lumOff val="35000"/>
                  </a:schemeClr>
                </a:solidFill>
                <a:latin typeface="+mj-lt"/>
              </a:rPr>
              <a:t>Joly</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P</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Maho-Vaillant</a:t>
            </a:r>
            <a:r>
              <a:rPr lang="it-IT" sz="900" dirty="0">
                <a:solidFill>
                  <a:schemeClr val="tx1">
                    <a:lumMod val="65000"/>
                    <a:lumOff val="35000"/>
                  </a:schemeClr>
                </a:solidFill>
                <a:latin typeface="+mj-lt"/>
              </a:rPr>
              <a:t> M, Prost-Squarcioni C, et al. First-line Rituximab </a:t>
            </a:r>
            <a:r>
              <a:rPr lang="it-IT" sz="900" dirty="0" err="1">
                <a:solidFill>
                  <a:schemeClr val="tx1">
                    <a:lumMod val="65000"/>
                    <a:lumOff val="35000"/>
                  </a:schemeClr>
                </a:solidFill>
                <a:latin typeface="+mj-lt"/>
              </a:rPr>
              <a:t>Combined</a:t>
            </a:r>
            <a:r>
              <a:rPr lang="it-IT" sz="900" dirty="0">
                <a:solidFill>
                  <a:schemeClr val="tx1">
                    <a:lumMod val="65000"/>
                    <a:lumOff val="35000"/>
                  </a:schemeClr>
                </a:solidFill>
                <a:latin typeface="+mj-lt"/>
              </a:rPr>
              <a:t> With Short-</a:t>
            </a:r>
            <a:r>
              <a:rPr lang="it-IT" sz="900" dirty="0" err="1">
                <a:solidFill>
                  <a:schemeClr val="tx1">
                    <a:lumMod val="65000"/>
                    <a:lumOff val="35000"/>
                  </a:schemeClr>
                </a:solidFill>
                <a:latin typeface="+mj-lt"/>
              </a:rPr>
              <a:t>Term</a:t>
            </a:r>
            <a:r>
              <a:rPr lang="it-IT" sz="900" dirty="0">
                <a:solidFill>
                  <a:schemeClr val="tx1">
                    <a:lumMod val="65000"/>
                    <a:lumOff val="35000"/>
                  </a:schemeClr>
                </a:solidFill>
                <a:latin typeface="+mj-lt"/>
              </a:rPr>
              <a:t> Prednisone Versus Prednisone Alone for the Treatment of </a:t>
            </a:r>
            <a:r>
              <a:rPr lang="it-IT" sz="900" dirty="0" err="1">
                <a:solidFill>
                  <a:schemeClr val="tx1">
                    <a:lumMod val="65000"/>
                    <a:lumOff val="35000"/>
                  </a:schemeClr>
                </a:solidFill>
                <a:latin typeface="+mj-lt"/>
              </a:rPr>
              <a:t>Pemphigus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Ritux</a:t>
            </a:r>
            <a:r>
              <a:rPr lang="it-IT" sz="900" dirty="0">
                <a:solidFill>
                  <a:schemeClr val="tx1">
                    <a:lumMod val="65000"/>
                    <a:lumOff val="35000"/>
                  </a:schemeClr>
                </a:solidFill>
                <a:latin typeface="+mj-lt"/>
              </a:rPr>
              <a:t> 3): A </a:t>
            </a:r>
            <a:r>
              <a:rPr lang="it-IT" sz="900" dirty="0" err="1">
                <a:solidFill>
                  <a:schemeClr val="tx1">
                    <a:lumMod val="65000"/>
                    <a:lumOff val="35000"/>
                  </a:schemeClr>
                </a:solidFill>
                <a:latin typeface="+mj-lt"/>
              </a:rPr>
              <a:t>Prospective</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Multicentre</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Parallel</a:t>
            </a:r>
            <a:r>
              <a:rPr lang="it-IT" sz="900" dirty="0">
                <a:solidFill>
                  <a:schemeClr val="tx1">
                    <a:lumMod val="65000"/>
                    <a:lumOff val="35000"/>
                  </a:schemeClr>
                </a:solidFill>
                <a:latin typeface="+mj-lt"/>
              </a:rPr>
              <a:t>-Group, Open-Label </a:t>
            </a:r>
            <a:r>
              <a:rPr lang="it-IT" sz="900" dirty="0" err="1">
                <a:solidFill>
                  <a:schemeClr val="tx1">
                    <a:lumMod val="65000"/>
                    <a:lumOff val="35000"/>
                  </a:schemeClr>
                </a:solidFill>
                <a:latin typeface="+mj-lt"/>
              </a:rPr>
              <a:t>Randomised</a:t>
            </a:r>
            <a:r>
              <a:rPr lang="it-IT" sz="900" dirty="0">
                <a:solidFill>
                  <a:schemeClr val="tx1">
                    <a:lumMod val="65000"/>
                    <a:lumOff val="35000"/>
                  </a:schemeClr>
                </a:solidFill>
                <a:latin typeface="+mj-lt"/>
              </a:rPr>
              <a:t> Trial. Lancet 2017;389:2031–40.</a:t>
            </a:r>
          </a:p>
          <a:p>
            <a:pPr marL="139700" indent="-139700"/>
            <a:r>
              <a:rPr lang="it-IT" sz="900" dirty="0">
                <a:solidFill>
                  <a:schemeClr val="tx1">
                    <a:lumMod val="65000"/>
                    <a:lumOff val="35000"/>
                  </a:schemeClr>
                </a:solidFill>
                <a:latin typeface="+mj-lt"/>
              </a:rPr>
              <a:t>10. </a:t>
            </a:r>
            <a:r>
              <a:rPr lang="it-IT" sz="900" dirty="0" err="1">
                <a:solidFill>
                  <a:schemeClr val="tx1">
                    <a:lumMod val="65000"/>
                    <a:lumOff val="35000"/>
                  </a:schemeClr>
                </a:solidFill>
                <a:latin typeface="+mj-lt"/>
              </a:rPr>
              <a:t>Werth</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VP</a:t>
            </a:r>
            <a:r>
              <a:rPr lang="it-IT" sz="900" dirty="0">
                <a:solidFill>
                  <a:schemeClr val="tx1">
                    <a:lumMod val="65000"/>
                    <a:lumOff val="35000"/>
                  </a:schemeClr>
                </a:solidFill>
                <a:latin typeface="+mj-lt"/>
              </a:rPr>
              <a:t>, et al. </a:t>
            </a:r>
            <a:r>
              <a:rPr lang="it-IT" sz="900" dirty="0" err="1">
                <a:solidFill>
                  <a:schemeClr val="tx1">
                    <a:lumMod val="65000"/>
                    <a:lumOff val="35000"/>
                  </a:schemeClr>
                </a:solidFill>
                <a:latin typeface="+mj-lt"/>
              </a:rPr>
              <a:t>Presented</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at</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EADV</a:t>
            </a:r>
            <a:r>
              <a:rPr lang="it-IT" sz="900" dirty="0">
                <a:solidFill>
                  <a:schemeClr val="tx1">
                    <a:lumMod val="65000"/>
                    <a:lumOff val="35000"/>
                  </a:schemeClr>
                </a:solidFill>
                <a:latin typeface="+mj-lt"/>
              </a:rPr>
              <a:t> 2019.</a:t>
            </a:r>
          </a:p>
          <a:p>
            <a:pPr marL="139700" indent="-139700"/>
            <a:r>
              <a:rPr lang="it-IT" sz="900" dirty="0">
                <a:solidFill>
                  <a:schemeClr val="tx1">
                    <a:lumMod val="65000"/>
                    <a:lumOff val="35000"/>
                  </a:schemeClr>
                </a:solidFill>
                <a:latin typeface="+mj-lt"/>
              </a:rPr>
              <a:t>11. </a:t>
            </a:r>
            <a:r>
              <a:rPr lang="it-IT" sz="900" dirty="0" err="1">
                <a:solidFill>
                  <a:schemeClr val="tx1">
                    <a:lumMod val="65000"/>
                    <a:lumOff val="35000"/>
                  </a:schemeClr>
                </a:solidFill>
                <a:latin typeface="+mj-lt"/>
              </a:rPr>
              <a:t>Amagai</a:t>
            </a:r>
            <a:r>
              <a:rPr lang="it-IT" sz="900" dirty="0">
                <a:solidFill>
                  <a:schemeClr val="tx1">
                    <a:lumMod val="65000"/>
                    <a:lumOff val="35000"/>
                  </a:schemeClr>
                </a:solidFill>
                <a:latin typeface="+mj-lt"/>
              </a:rPr>
              <a:t> M, </a:t>
            </a:r>
            <a:r>
              <a:rPr lang="it-IT" sz="900" dirty="0" err="1">
                <a:solidFill>
                  <a:schemeClr val="tx1">
                    <a:lumMod val="65000"/>
                    <a:lumOff val="35000"/>
                  </a:schemeClr>
                </a:solidFill>
                <a:latin typeface="+mj-lt"/>
              </a:rPr>
              <a:t>Ikeda</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S</a:t>
            </a:r>
            <a:r>
              <a:rPr lang="it-IT" sz="900" dirty="0">
                <a:solidFill>
                  <a:schemeClr val="tx1">
                    <a:lumMod val="65000"/>
                    <a:lumOff val="35000"/>
                  </a:schemeClr>
                </a:solidFill>
                <a:latin typeface="+mj-lt"/>
              </a:rPr>
              <a:t>, Shimizu H, et al. A </a:t>
            </a:r>
            <a:r>
              <a:rPr lang="it-IT" sz="900" dirty="0" err="1">
                <a:solidFill>
                  <a:schemeClr val="tx1">
                    <a:lumMod val="65000"/>
                    <a:lumOff val="35000"/>
                  </a:schemeClr>
                </a:solidFill>
                <a:latin typeface="+mj-lt"/>
              </a:rPr>
              <a:t>Randomized</a:t>
            </a:r>
            <a:r>
              <a:rPr lang="it-IT" sz="900" dirty="0">
                <a:solidFill>
                  <a:schemeClr val="tx1">
                    <a:lumMod val="65000"/>
                    <a:lumOff val="35000"/>
                  </a:schemeClr>
                </a:solidFill>
                <a:latin typeface="+mj-lt"/>
              </a:rPr>
              <a:t> Double-</a:t>
            </a:r>
            <a:r>
              <a:rPr lang="it-IT" sz="900" dirty="0" err="1">
                <a:solidFill>
                  <a:schemeClr val="tx1">
                    <a:lumMod val="65000"/>
                    <a:lumOff val="35000"/>
                  </a:schemeClr>
                </a:solidFill>
                <a:latin typeface="+mj-lt"/>
              </a:rPr>
              <a:t>Blind</a:t>
            </a:r>
            <a:r>
              <a:rPr lang="it-IT" sz="900" dirty="0">
                <a:solidFill>
                  <a:schemeClr val="tx1">
                    <a:lumMod val="65000"/>
                    <a:lumOff val="35000"/>
                  </a:schemeClr>
                </a:solidFill>
                <a:latin typeface="+mj-lt"/>
              </a:rPr>
              <a:t> Trial of </a:t>
            </a:r>
            <a:r>
              <a:rPr lang="it-IT" sz="900" dirty="0" err="1">
                <a:solidFill>
                  <a:schemeClr val="tx1">
                    <a:lumMod val="65000"/>
                    <a:lumOff val="35000"/>
                  </a:schemeClr>
                </a:solidFill>
                <a:latin typeface="+mj-lt"/>
              </a:rPr>
              <a:t>Intravenous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Immunoglobulin</a:t>
            </a:r>
            <a:r>
              <a:rPr lang="it-IT" sz="900" dirty="0">
                <a:solidFill>
                  <a:schemeClr val="tx1">
                    <a:lumMod val="65000"/>
                    <a:lumOff val="35000"/>
                  </a:schemeClr>
                </a:solidFill>
                <a:latin typeface="+mj-lt"/>
              </a:rPr>
              <a:t> for </a:t>
            </a:r>
            <a:r>
              <a:rPr lang="it-IT" sz="900" dirty="0" err="1">
                <a:solidFill>
                  <a:schemeClr val="tx1">
                    <a:lumMod val="65000"/>
                    <a:lumOff val="35000"/>
                  </a:schemeClr>
                </a:solidFill>
                <a:latin typeface="+mj-lt"/>
              </a:rPr>
              <a:t>Pemphigus</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J</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Am</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Acad</a:t>
            </a:r>
            <a:r>
              <a:rPr lang="it-IT" sz="900" dirty="0">
                <a:solidFill>
                  <a:schemeClr val="tx1">
                    <a:lumMod val="65000"/>
                    <a:lumOff val="35000"/>
                  </a:schemeClr>
                </a:solidFill>
                <a:latin typeface="+mj-lt"/>
              </a:rPr>
              <a:t> </a:t>
            </a:r>
            <a:r>
              <a:rPr lang="it-IT" sz="900" dirty="0" err="1">
                <a:solidFill>
                  <a:schemeClr val="tx1">
                    <a:lumMod val="65000"/>
                    <a:lumOff val="35000"/>
                  </a:schemeClr>
                </a:solidFill>
                <a:latin typeface="+mj-lt"/>
              </a:rPr>
              <a:t>Dermaol</a:t>
            </a:r>
            <a:r>
              <a:rPr lang="it-IT" sz="900" dirty="0">
                <a:solidFill>
                  <a:schemeClr val="tx1">
                    <a:lumMod val="65000"/>
                    <a:lumOff val="35000"/>
                  </a:schemeClr>
                </a:solidFill>
                <a:latin typeface="+mj-lt"/>
              </a:rPr>
              <a:t> 2009;60:595–603.</a:t>
            </a:r>
          </a:p>
        </p:txBody>
      </p:sp>
    </p:spTree>
    <p:extLst>
      <p:ext uri="{BB962C8B-B14F-4D97-AF65-F5344CB8AC3E}">
        <p14:creationId xmlns:p14="http://schemas.microsoft.com/office/powerpoint/2010/main" val="284610622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696</TotalTime>
  <Words>1205</Words>
  <Application>Microsoft Macintosh PowerPoint</Application>
  <PresentationFormat>Widescreen</PresentationFormat>
  <Paragraphs>45</Paragraphs>
  <Slides>10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10</vt:i4>
      </vt:variant>
    </vt:vector>
  </HeadingPairs>
  <TitlesOfParts>
    <vt:vector size="14" baseType="lpstr">
      <vt:lpstr>Arial</vt:lpstr>
      <vt:lpstr>Calibri</vt:lpstr>
      <vt:lpstr>Calibri Light</vt:lpstr>
      <vt:lpstr>Tema di Office</vt:lpstr>
      <vt:lpstr>Presentazione standard di PowerPoint</vt:lpstr>
      <vt:lpstr>Malattie autoimmuni del connettivo e bollose</vt:lpstr>
      <vt:lpstr>Messaggi chiave</vt:lpstr>
      <vt:lpstr>Background</vt:lpstr>
      <vt:lpstr>Le tre condizioni: lupus eritematoso (1)</vt:lpstr>
      <vt:lpstr>Le tre condizioni: lupus eritematoso (2)</vt:lpstr>
      <vt:lpstr>Le tre condizioni: dermatomiosite (1)</vt:lpstr>
      <vt:lpstr>Le tre condizioni: dermatomiosite (2)</vt:lpstr>
      <vt:lpstr>Le tre condizioni: malattie bollose autoimmuni</vt:lpstr>
      <vt:lpstr>Conclusioni</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AADVMX | 2020 HIGHLIGHTS</dc:title>
  <dc:subject/>
  <dc:creator>GM</dc:creator>
  <cp:keywords/>
  <dc:description/>
  <cp:lastModifiedBy>Giorgio Mantovani</cp:lastModifiedBy>
  <cp:revision>92</cp:revision>
  <dcterms:created xsi:type="dcterms:W3CDTF">2019-09-23T14:09:10Z</dcterms:created>
  <dcterms:modified xsi:type="dcterms:W3CDTF">2020-06-20T09:31:35Z</dcterms:modified>
  <cp:category/>
</cp:coreProperties>
</file>