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9" r:id="rId3"/>
    <p:sldId id="258" r:id="rId4"/>
    <p:sldId id="260" r:id="rId5"/>
    <p:sldId id="262" r:id="rId6"/>
    <p:sldId id="261" r:id="rId7"/>
    <p:sldId id="264" r:id="rId8"/>
    <p:sldId id="265" r:id="rId9"/>
    <p:sldId id="263" r:id="rId1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223E"/>
    <a:srgbClr val="002060"/>
    <a:srgbClr val="00136F"/>
    <a:srgbClr val="011893"/>
    <a:srgbClr val="004353"/>
    <a:srgbClr val="2923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Stile medio 3 - Colore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33"/>
    <p:restoredTop sz="94700"/>
  </p:normalViewPr>
  <p:slideViewPr>
    <p:cSldViewPr snapToGrid="0" snapToObjects="1" showGuides="1">
      <p:cViewPr varScale="1">
        <p:scale>
          <a:sx n="109" d="100"/>
          <a:sy n="109" d="100"/>
        </p:scale>
        <p:origin x="192" y="4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66B877-E35D-3E40-B8BA-BF8F6306B83D}" type="datetimeFigureOut">
              <a:rPr lang="en-US" smtClean="0"/>
              <a:t>6/23/20</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F521BB-FDC7-624B-8C43-885D0AA8BBCA}" type="slidenum">
              <a:rPr lang="en-US" smtClean="0"/>
              <a:t>‹N›</a:t>
            </a:fld>
            <a:endParaRPr lang="en-US"/>
          </a:p>
        </p:txBody>
      </p:sp>
    </p:spTree>
    <p:extLst>
      <p:ext uri="{BB962C8B-B14F-4D97-AF65-F5344CB8AC3E}">
        <p14:creationId xmlns:p14="http://schemas.microsoft.com/office/powerpoint/2010/main" val="2758980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1418CA-764A-EE43-9827-1CB8EE3A235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Segnaposto data 3">
            <a:extLst>
              <a:ext uri="{FF2B5EF4-FFF2-40B4-BE49-F238E27FC236}">
                <a16:creationId xmlns:a16="http://schemas.microsoft.com/office/drawing/2014/main" id="{4A7B4A71-FD88-504A-B65B-FE5408B8AE7E}"/>
              </a:ext>
            </a:extLst>
          </p:cNvPr>
          <p:cNvSpPr>
            <a:spLocks noGrp="1"/>
          </p:cNvSpPr>
          <p:nvPr>
            <p:ph type="dt" sz="half" idx="10"/>
          </p:nvPr>
        </p:nvSpPr>
        <p:spPr/>
        <p:txBody>
          <a:bodyPr/>
          <a:lstStyle/>
          <a:p>
            <a:fld id="{1667F049-DAD0-634C-8565-5D61F06EEF17}" type="datetime1">
              <a:rPr lang="it-IT" smtClean="0"/>
              <a:t>23/06/20</a:t>
            </a:fld>
            <a:endParaRPr lang="en-US"/>
          </a:p>
        </p:txBody>
      </p:sp>
      <p:sp>
        <p:nvSpPr>
          <p:cNvPr id="6" name="Segnaposto numero diapositiva 5">
            <a:extLst>
              <a:ext uri="{FF2B5EF4-FFF2-40B4-BE49-F238E27FC236}">
                <a16:creationId xmlns:a16="http://schemas.microsoft.com/office/drawing/2014/main" id="{75337B35-C928-A245-951C-10AC7739F0B7}"/>
              </a:ext>
            </a:extLst>
          </p:cNvPr>
          <p:cNvSpPr>
            <a:spLocks noGrp="1"/>
          </p:cNvSpPr>
          <p:nvPr>
            <p:ph type="sldNum" sz="quarter" idx="12"/>
          </p:nvPr>
        </p:nvSpPr>
        <p:spPr/>
        <p:txBody>
          <a:bodyPr/>
          <a:lstStyle/>
          <a:p>
            <a:fld id="{0D6BD911-1A3E-CB49-8D40-7D4F8E24FC8A}" type="slidenum">
              <a:rPr lang="en-US" smtClean="0"/>
              <a:t>‹N›</a:t>
            </a:fld>
            <a:endParaRPr lang="en-US"/>
          </a:p>
        </p:txBody>
      </p:sp>
      <p:sp>
        <p:nvSpPr>
          <p:cNvPr id="8" name="Rettangolo 7">
            <a:extLst>
              <a:ext uri="{FF2B5EF4-FFF2-40B4-BE49-F238E27FC236}">
                <a16:creationId xmlns:a16="http://schemas.microsoft.com/office/drawing/2014/main" id="{C6F9C326-1031-8C4D-8CDD-FC7D9102A920}"/>
              </a:ext>
            </a:extLst>
          </p:cNvPr>
          <p:cNvSpPr/>
          <p:nvPr userDrawn="1"/>
        </p:nvSpPr>
        <p:spPr>
          <a:xfrm>
            <a:off x="0" y="5549901"/>
            <a:ext cx="12192000" cy="1308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CasellaDiTesto 8">
            <a:extLst>
              <a:ext uri="{FF2B5EF4-FFF2-40B4-BE49-F238E27FC236}">
                <a16:creationId xmlns:a16="http://schemas.microsoft.com/office/drawing/2014/main" id="{0544F1B1-2F03-2A47-BEE1-013347F0D391}"/>
              </a:ext>
            </a:extLst>
          </p:cNvPr>
          <p:cNvSpPr txBox="1"/>
          <p:nvPr userDrawn="1"/>
        </p:nvSpPr>
        <p:spPr>
          <a:xfrm>
            <a:off x="8368143" y="6014683"/>
            <a:ext cx="2795220" cy="46166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0000"/>
                </a:solidFill>
                <a:latin typeface="Calibri" charset="0"/>
                <a:ea typeface="Calibri" charset="0"/>
                <a:cs typeface="Calibri" charset="0"/>
              </a:rPr>
              <a:t>SUPPORTED BY AN UNRESTRICTED EDUCATIONAL SPONSORSHIP FROM</a:t>
            </a:r>
            <a:endParaRPr lang="en-US" sz="1200" b="0" dirty="0">
              <a:solidFill>
                <a:srgbClr val="141415"/>
              </a:solidFill>
              <a:latin typeface="Calibri" charset="0"/>
              <a:ea typeface="Calibri" charset="0"/>
              <a:cs typeface="Calibri" charset="0"/>
            </a:endParaRPr>
          </a:p>
        </p:txBody>
      </p:sp>
      <p:pic>
        <p:nvPicPr>
          <p:cNvPr id="10" name="Immagine 9" descr="lilly.png">
            <a:extLst>
              <a:ext uri="{FF2B5EF4-FFF2-40B4-BE49-F238E27FC236}">
                <a16:creationId xmlns:a16="http://schemas.microsoft.com/office/drawing/2014/main" id="{B0AFD33C-3DFB-8640-97F5-E5F4105EFE0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922538" y="6014006"/>
            <a:ext cx="931863" cy="57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B410FD8-0515-244F-A60D-02CF4DD74897}"/>
              </a:ext>
            </a:extLst>
          </p:cNvPr>
          <p:cNvSpPr/>
          <p:nvPr userDrawn="1"/>
        </p:nvSpPr>
        <p:spPr>
          <a:xfrm>
            <a:off x="0" y="815009"/>
            <a:ext cx="12192000" cy="3816626"/>
          </a:xfrm>
          <a:prstGeom prst="rect">
            <a:avLst/>
          </a:prstGeom>
          <a:gradFill flip="none" rotWithShape="1">
            <a:gsLst>
              <a:gs pos="0">
                <a:srgbClr val="A9223E">
                  <a:shade val="30000"/>
                  <a:satMod val="115000"/>
                </a:srgbClr>
              </a:gs>
              <a:gs pos="96000">
                <a:srgbClr val="A9223E">
                  <a:shade val="67500"/>
                  <a:satMod val="115000"/>
                  <a:alpha val="89000"/>
                </a:srgbClr>
              </a:gs>
              <a:gs pos="100000">
                <a:srgbClr val="A9223E">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7F37B37-9A2E-3743-8047-47CB59B725EA}"/>
              </a:ext>
            </a:extLst>
          </p:cNvPr>
          <p:cNvSpPr txBox="1"/>
          <p:nvPr userDrawn="1"/>
        </p:nvSpPr>
        <p:spPr>
          <a:xfrm>
            <a:off x="5170098" y="3592640"/>
            <a:ext cx="1851789" cy="523220"/>
          </a:xfrm>
          <a:prstGeom prst="rect">
            <a:avLst/>
          </a:prstGeom>
          <a:noFill/>
        </p:spPr>
        <p:txBody>
          <a:bodyPr wrap="none" rtlCol="0">
            <a:spAutoFit/>
          </a:bodyPr>
          <a:lstStyle/>
          <a:p>
            <a:r>
              <a:rPr lang="en-US" sz="2800" b="1" spc="300" dirty="0">
                <a:solidFill>
                  <a:schemeClr val="bg1"/>
                </a:solidFill>
                <a:latin typeface="+mj-lt"/>
              </a:rPr>
              <a:t>SLIDE KIT</a:t>
            </a:r>
          </a:p>
        </p:txBody>
      </p:sp>
      <p:pic>
        <p:nvPicPr>
          <p:cNvPr id="7" name="Picture 6">
            <a:extLst>
              <a:ext uri="{FF2B5EF4-FFF2-40B4-BE49-F238E27FC236}">
                <a16:creationId xmlns:a16="http://schemas.microsoft.com/office/drawing/2014/main" id="{932D5D6C-AF64-F44D-8A05-4FF373CAC2D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37573" y="1332273"/>
            <a:ext cx="4916841" cy="1865321"/>
          </a:xfrm>
          <a:prstGeom prst="rect">
            <a:avLst/>
          </a:prstGeom>
        </p:spPr>
      </p:pic>
      <p:pic>
        <p:nvPicPr>
          <p:cNvPr id="12" name="Picture 11">
            <a:extLst>
              <a:ext uri="{FF2B5EF4-FFF2-40B4-BE49-F238E27FC236}">
                <a16:creationId xmlns:a16="http://schemas.microsoft.com/office/drawing/2014/main" id="{DD437B32-3BE7-5E44-B07D-4D36F99EBDA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13063" y="5924035"/>
            <a:ext cx="1734321" cy="571500"/>
          </a:xfrm>
          <a:prstGeom prst="rect">
            <a:avLst/>
          </a:prstGeom>
        </p:spPr>
      </p:pic>
    </p:spTree>
    <p:extLst>
      <p:ext uri="{BB962C8B-B14F-4D97-AF65-F5344CB8AC3E}">
        <p14:creationId xmlns:p14="http://schemas.microsoft.com/office/powerpoint/2010/main" val="2766051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3247C8C-358E-A145-96E0-58318D269B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05F3A8DC-7A14-C443-BDB0-182CAE0D5699}"/>
              </a:ext>
            </a:extLst>
          </p:cNvPr>
          <p:cNvSpPr/>
          <p:nvPr userDrawn="1"/>
        </p:nvSpPr>
        <p:spPr>
          <a:xfrm>
            <a:off x="0" y="0"/>
            <a:ext cx="12192000" cy="5841951"/>
          </a:xfrm>
          <a:prstGeom prst="rect">
            <a:avLst/>
          </a:prstGeom>
          <a:gradFill flip="none" rotWithShape="1">
            <a:gsLst>
              <a:gs pos="0">
                <a:srgbClr val="A9223E">
                  <a:shade val="30000"/>
                  <a:satMod val="115000"/>
                  <a:alpha val="77000"/>
                </a:srgbClr>
              </a:gs>
              <a:gs pos="96000">
                <a:srgbClr val="A9223E">
                  <a:shade val="67500"/>
                  <a:satMod val="115000"/>
                  <a:alpha val="89000"/>
                </a:srgbClr>
              </a:gs>
              <a:gs pos="100000">
                <a:srgbClr val="A9223E">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ttangolo 7">
            <a:extLst>
              <a:ext uri="{FF2B5EF4-FFF2-40B4-BE49-F238E27FC236}">
                <a16:creationId xmlns:a16="http://schemas.microsoft.com/office/drawing/2014/main" id="{8B9BDF1A-5048-F54A-8F77-BEB3A43C49E1}"/>
              </a:ext>
            </a:extLst>
          </p:cNvPr>
          <p:cNvSpPr/>
          <p:nvPr userDrawn="1"/>
        </p:nvSpPr>
        <p:spPr>
          <a:xfrm>
            <a:off x="0" y="5818869"/>
            <a:ext cx="12192000" cy="1039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Immagine 7">
            <a:extLst>
              <a:ext uri="{FF2B5EF4-FFF2-40B4-BE49-F238E27FC236}">
                <a16:creationId xmlns:a16="http://schemas.microsoft.com/office/drawing/2014/main" id="{AFADB9D3-334B-2340-8D90-3A16A8C3659E}"/>
              </a:ext>
            </a:extLst>
          </p:cNvPr>
          <p:cNvPicPr>
            <a:picLocks noChangeAspect="1"/>
          </p:cNvPicPr>
          <p:nvPr userDrawn="1"/>
        </p:nvPicPr>
        <p:blipFill>
          <a:blip r:embed="rId3"/>
          <a:stretch>
            <a:fillRect/>
          </a:stretch>
        </p:blipFill>
        <p:spPr>
          <a:xfrm>
            <a:off x="10582579" y="6171151"/>
            <a:ext cx="1177682" cy="334569"/>
          </a:xfrm>
          <a:prstGeom prst="rect">
            <a:avLst/>
          </a:prstGeom>
        </p:spPr>
      </p:pic>
      <p:sp>
        <p:nvSpPr>
          <p:cNvPr id="9" name="Rettangolo 8">
            <a:extLst>
              <a:ext uri="{FF2B5EF4-FFF2-40B4-BE49-F238E27FC236}">
                <a16:creationId xmlns:a16="http://schemas.microsoft.com/office/drawing/2014/main" id="{20A54DB0-402D-C646-9536-02EACEBC8C87}"/>
              </a:ext>
            </a:extLst>
          </p:cNvPr>
          <p:cNvSpPr/>
          <p:nvPr userDrawn="1"/>
        </p:nvSpPr>
        <p:spPr>
          <a:xfrm>
            <a:off x="838200" y="4119314"/>
            <a:ext cx="6096000" cy="400110"/>
          </a:xfrm>
          <a:prstGeom prst="rect">
            <a:avLst/>
          </a:prstGeom>
        </p:spPr>
        <p:txBody>
          <a:bodyPr>
            <a:spAutoFit/>
          </a:bodyPr>
          <a:lstStyle/>
          <a:p>
            <a:r>
              <a:rPr lang="en-US" sz="2000" i="1" dirty="0">
                <a:solidFill>
                  <a:schemeClr val="bg1"/>
                </a:solidFill>
                <a:latin typeface="Calibri" panose="020F0502020204030204" pitchFamily="34" charset="0"/>
                <a:ea typeface="Calibri" panose="020F0502020204030204" pitchFamily="34" charset="0"/>
                <a:cs typeface="Calibri" panose="020F0502020204030204" pitchFamily="34" charset="0"/>
              </a:rPr>
              <a:t>Presented by</a:t>
            </a:r>
          </a:p>
        </p:txBody>
      </p:sp>
      <p:sp>
        <p:nvSpPr>
          <p:cNvPr id="10" name="Titolo 1">
            <a:extLst>
              <a:ext uri="{FF2B5EF4-FFF2-40B4-BE49-F238E27FC236}">
                <a16:creationId xmlns:a16="http://schemas.microsoft.com/office/drawing/2014/main" id="{6C7F9F16-8575-814C-9586-814BB3F9801C}"/>
              </a:ext>
            </a:extLst>
          </p:cNvPr>
          <p:cNvSpPr>
            <a:spLocks noGrp="1"/>
          </p:cNvSpPr>
          <p:nvPr>
            <p:ph type="title" hasCustomPrompt="1"/>
          </p:nvPr>
        </p:nvSpPr>
        <p:spPr>
          <a:xfrm>
            <a:off x="838200" y="2251075"/>
            <a:ext cx="10515600" cy="1325563"/>
          </a:xfrm>
        </p:spPr>
        <p:txBody>
          <a:bodyPr/>
          <a:lstStyle>
            <a:lvl1pPr>
              <a:defRPr>
                <a:solidFill>
                  <a:schemeClr val="bg1"/>
                </a:solidFill>
              </a:defRPr>
            </a:lvl1pPr>
          </a:lstStyle>
          <a:p>
            <a:r>
              <a:rPr lang="en-US" noProof="0" dirty="0"/>
              <a:t>What’s New in Psoriasis?</a:t>
            </a:r>
          </a:p>
        </p:txBody>
      </p:sp>
      <p:sp>
        <p:nvSpPr>
          <p:cNvPr id="12" name="Segnaposto testo 11">
            <a:extLst>
              <a:ext uri="{FF2B5EF4-FFF2-40B4-BE49-F238E27FC236}">
                <a16:creationId xmlns:a16="http://schemas.microsoft.com/office/drawing/2014/main" id="{FC669FDB-0F54-9C4A-9881-E3C893B3F09A}"/>
              </a:ext>
            </a:extLst>
          </p:cNvPr>
          <p:cNvSpPr>
            <a:spLocks noGrp="1"/>
          </p:cNvSpPr>
          <p:nvPr>
            <p:ph type="body" sz="quarter" idx="13"/>
          </p:nvPr>
        </p:nvSpPr>
        <p:spPr>
          <a:xfrm>
            <a:off x="838200" y="4531449"/>
            <a:ext cx="2640012" cy="717550"/>
          </a:xfrm>
        </p:spPr>
        <p:txBody>
          <a:bodyPr>
            <a:noAutofit/>
          </a:bodyPr>
          <a:lstStyle>
            <a:lvl1pPr marL="0" indent="0">
              <a:buNone/>
              <a:defRPr lang="en-US" sz="1200" kern="1200" dirty="0">
                <a:solidFill>
                  <a:schemeClr val="bg1"/>
                </a:solidFill>
                <a:latin typeface="+mj-lt"/>
                <a:ea typeface="+mj-ea"/>
                <a:cs typeface="+mj-cs"/>
              </a:defRPr>
            </a:lvl1pPr>
            <a:lvl2pPr>
              <a:defRPr sz="1600">
                <a:ln>
                  <a:solidFill>
                    <a:schemeClr val="bg1"/>
                  </a:solidFill>
                </a:ln>
              </a:defRPr>
            </a:lvl2pPr>
            <a:lvl3pPr>
              <a:defRPr sz="1400">
                <a:ln>
                  <a:solidFill>
                    <a:schemeClr val="bg1"/>
                  </a:solidFill>
                </a:ln>
              </a:defRPr>
            </a:lvl3pPr>
            <a:lvl4pPr>
              <a:defRPr sz="1200">
                <a:ln>
                  <a:solidFill>
                    <a:schemeClr val="bg1"/>
                  </a:solidFill>
                </a:ln>
              </a:defRPr>
            </a:lvl4pPr>
            <a:lvl5pPr>
              <a:defRPr sz="1200">
                <a:ln>
                  <a:solidFill>
                    <a:schemeClr val="bg1"/>
                  </a:solidFill>
                </a:ln>
              </a:defRPr>
            </a:lvl5pPr>
          </a:lstStyle>
          <a:p>
            <a:pPr lvl="0"/>
            <a:endParaRPr lang="en-US" noProof="0" dirty="0"/>
          </a:p>
        </p:txBody>
      </p:sp>
      <p:sp>
        <p:nvSpPr>
          <p:cNvPr id="14" name="CasellaDiTesto 10">
            <a:extLst>
              <a:ext uri="{FF2B5EF4-FFF2-40B4-BE49-F238E27FC236}">
                <a16:creationId xmlns:a16="http://schemas.microsoft.com/office/drawing/2014/main" id="{4F2F3D9E-D51D-604C-9325-E6A14B10F7BD}"/>
              </a:ext>
            </a:extLst>
          </p:cNvPr>
          <p:cNvSpPr txBox="1"/>
          <p:nvPr userDrawn="1"/>
        </p:nvSpPr>
        <p:spPr>
          <a:xfrm>
            <a:off x="324842" y="6015269"/>
            <a:ext cx="8525434" cy="669414"/>
          </a:xfrm>
          <a:prstGeom prst="rect">
            <a:avLst/>
          </a:prstGeom>
          <a:noFill/>
        </p:spPr>
        <p:txBody>
          <a:bodyPr wrap="square" rtlCol="0">
            <a:spAutoFit/>
          </a:bodyPr>
          <a:lstStyle/>
          <a:p>
            <a:pPr algn="just"/>
            <a:r>
              <a:rPr lang="en-US" sz="1050" b="1" dirty="0"/>
              <a:t>Developed by Infomedica – Medical Education &amp; Information</a:t>
            </a:r>
          </a:p>
          <a:p>
            <a:pPr algn="just"/>
            <a:r>
              <a:rPr lang="en-US" sz="900" dirty="0"/>
              <a:t>ADA 80</a:t>
            </a:r>
            <a:r>
              <a:rPr lang="en-US" sz="900" baseline="30000" dirty="0"/>
              <a:t>th</a:t>
            </a:r>
            <a:r>
              <a:rPr lang="en-US" sz="900" dirty="0"/>
              <a:t> Virtual Scientific Sessions content is made available to an international audience through a licensing agreement between Infomedica and the American Diabetes Association. Infomedica is an independent medical education provider that delivers medical information to healthcare professionals through conference coverage and online educational programs and activities.</a:t>
            </a:r>
          </a:p>
        </p:txBody>
      </p:sp>
      <p:sp>
        <p:nvSpPr>
          <p:cNvPr id="16" name="TextBox 15">
            <a:extLst>
              <a:ext uri="{FF2B5EF4-FFF2-40B4-BE49-F238E27FC236}">
                <a16:creationId xmlns:a16="http://schemas.microsoft.com/office/drawing/2014/main" id="{F5411272-5F89-3745-B1CA-8E3C20D15639}"/>
              </a:ext>
            </a:extLst>
          </p:cNvPr>
          <p:cNvSpPr txBox="1"/>
          <p:nvPr userDrawn="1"/>
        </p:nvSpPr>
        <p:spPr>
          <a:xfrm>
            <a:off x="838200" y="840548"/>
            <a:ext cx="1851789" cy="523220"/>
          </a:xfrm>
          <a:prstGeom prst="rect">
            <a:avLst/>
          </a:prstGeom>
          <a:noFill/>
        </p:spPr>
        <p:txBody>
          <a:bodyPr wrap="none" rtlCol="0">
            <a:spAutoFit/>
          </a:bodyPr>
          <a:lstStyle/>
          <a:p>
            <a:r>
              <a:rPr lang="en-US" sz="2800" b="1" spc="300" dirty="0">
                <a:solidFill>
                  <a:schemeClr val="bg1"/>
                </a:solidFill>
                <a:latin typeface="+mj-lt"/>
              </a:rPr>
              <a:t>SLIDE KIT</a:t>
            </a:r>
          </a:p>
        </p:txBody>
      </p:sp>
    </p:spTree>
    <p:extLst>
      <p:ext uri="{BB962C8B-B14F-4D97-AF65-F5344CB8AC3E}">
        <p14:creationId xmlns:p14="http://schemas.microsoft.com/office/powerpoint/2010/main" val="3896280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052C12-C0A7-FA4C-BF31-E0C6D99C3EE2}"/>
              </a:ext>
            </a:extLst>
          </p:cNvPr>
          <p:cNvSpPr>
            <a:spLocks noGrp="1"/>
          </p:cNvSpPr>
          <p:nvPr>
            <p:ph type="title" hasCustomPrompt="1"/>
          </p:nvPr>
        </p:nvSpPr>
        <p:spPr>
          <a:xfrm>
            <a:off x="838200" y="681037"/>
            <a:ext cx="10515600" cy="1009651"/>
          </a:xfrm>
        </p:spPr>
        <p:txBody>
          <a:bodyPr/>
          <a:lstStyle>
            <a:lvl1pPr>
              <a:defRPr>
                <a:solidFill>
                  <a:srgbClr val="A9223E"/>
                </a:solidFill>
              </a:defRPr>
            </a:lvl1p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r>
              <a:rPr lang="en-US" noProof="0" dirty="0"/>
              <a:t> </a:t>
            </a:r>
            <a:r>
              <a:rPr lang="en-US" noProof="0" dirty="0" err="1"/>
              <a:t>dello</a:t>
            </a:r>
            <a:r>
              <a:rPr lang="en-US" noProof="0" dirty="0"/>
              <a:t> schema</a:t>
            </a:r>
          </a:p>
        </p:txBody>
      </p:sp>
      <p:sp>
        <p:nvSpPr>
          <p:cNvPr id="3" name="Segnaposto contenuto 2">
            <a:extLst>
              <a:ext uri="{FF2B5EF4-FFF2-40B4-BE49-F238E27FC236}">
                <a16:creationId xmlns:a16="http://schemas.microsoft.com/office/drawing/2014/main" id="{B99EB991-402A-8F4F-A2F9-8BE6F490B351}"/>
              </a:ext>
            </a:extLst>
          </p:cNvPr>
          <p:cNvSpPr>
            <a:spLocks noGrp="1"/>
          </p:cNvSpPr>
          <p:nvPr>
            <p:ph idx="1" hasCustomPrompt="1"/>
          </p:nvPr>
        </p:nvSpPr>
        <p:spPr/>
        <p:txBody>
          <a:bodyPr>
            <a:normAutofit/>
          </a:bodyPr>
          <a:lstStyle>
            <a:lvl1pPr>
              <a:defRPr sz="2400"/>
            </a:lvl1pPr>
            <a:lvl2pPr>
              <a:defRPr sz="2000"/>
            </a:lvl2pPr>
            <a:lvl3pPr>
              <a:defRPr sz="1800"/>
            </a:lvl3pPr>
            <a:lvl4pPr>
              <a:defRPr sz="1600"/>
            </a:lvl4pPr>
            <a:lvl5pPr>
              <a:defRPr sz="1600"/>
            </a:lvl5pPr>
          </a:lstStyle>
          <a:p>
            <a:pPr lvl="0"/>
            <a:r>
              <a:rPr lang="en-US" noProof="0"/>
              <a:t>Fare clic per modificare gli stili del testo dello schema</a:t>
            </a:r>
          </a:p>
          <a:p>
            <a:pPr lvl="1"/>
            <a:r>
              <a:rPr lang="en-US" noProof="0"/>
              <a:t>Secondo livello</a:t>
            </a:r>
          </a:p>
          <a:p>
            <a:pPr lvl="2"/>
            <a:r>
              <a:rPr lang="en-US" noProof="0"/>
              <a:t>Terzo livello</a:t>
            </a:r>
          </a:p>
          <a:p>
            <a:pPr lvl="3"/>
            <a:r>
              <a:rPr lang="en-US" noProof="0"/>
              <a:t>Quarto livello</a:t>
            </a:r>
          </a:p>
          <a:p>
            <a:pPr lvl="4"/>
            <a:r>
              <a:rPr lang="en-US" noProof="0"/>
              <a:t>Quinto livello</a:t>
            </a:r>
          </a:p>
        </p:txBody>
      </p:sp>
      <p:sp>
        <p:nvSpPr>
          <p:cNvPr id="4" name="Segnaposto data 3">
            <a:extLst>
              <a:ext uri="{FF2B5EF4-FFF2-40B4-BE49-F238E27FC236}">
                <a16:creationId xmlns:a16="http://schemas.microsoft.com/office/drawing/2014/main" id="{FD8EDC6D-CD28-884D-9E8D-B2505CD2A785}"/>
              </a:ext>
            </a:extLst>
          </p:cNvPr>
          <p:cNvSpPr>
            <a:spLocks noGrp="1"/>
          </p:cNvSpPr>
          <p:nvPr>
            <p:ph type="dt" sz="half" idx="10"/>
          </p:nvPr>
        </p:nvSpPr>
        <p:spPr/>
        <p:txBody>
          <a:bodyPr/>
          <a:lstStyle/>
          <a:p>
            <a:fld id="{D3DB5473-53C5-784E-938C-41DE14085FE8}" type="datetime1">
              <a:rPr lang="it-IT" smtClean="0"/>
              <a:t>23/06/20</a:t>
            </a:fld>
            <a:endParaRPr lang="en-US"/>
          </a:p>
        </p:txBody>
      </p:sp>
      <p:sp>
        <p:nvSpPr>
          <p:cNvPr id="6" name="Segnaposto numero diapositiva 5">
            <a:extLst>
              <a:ext uri="{FF2B5EF4-FFF2-40B4-BE49-F238E27FC236}">
                <a16:creationId xmlns:a16="http://schemas.microsoft.com/office/drawing/2014/main" id="{7F7B8B8D-A463-0A4A-9DC1-8C99441BAD2B}"/>
              </a:ext>
            </a:extLst>
          </p:cNvPr>
          <p:cNvSpPr>
            <a:spLocks noGrp="1"/>
          </p:cNvSpPr>
          <p:nvPr>
            <p:ph type="sldNum" sz="quarter" idx="12"/>
          </p:nvPr>
        </p:nvSpPr>
        <p:spPr/>
        <p:txBody>
          <a:bodyPr/>
          <a:lstStyle/>
          <a:p>
            <a:fld id="{0D6BD911-1A3E-CB49-8D40-7D4F8E24FC8A}" type="slidenum">
              <a:rPr lang="en-US" smtClean="0"/>
              <a:t>‹N›</a:t>
            </a:fld>
            <a:endParaRPr lang="en-US"/>
          </a:p>
        </p:txBody>
      </p:sp>
      <p:pic>
        <p:nvPicPr>
          <p:cNvPr id="15" name="Immagine 7">
            <a:extLst>
              <a:ext uri="{FF2B5EF4-FFF2-40B4-BE49-F238E27FC236}">
                <a16:creationId xmlns:a16="http://schemas.microsoft.com/office/drawing/2014/main" id="{3B7886CD-ADB5-5F4B-9C12-8F26AF554C0D}"/>
              </a:ext>
            </a:extLst>
          </p:cNvPr>
          <p:cNvPicPr>
            <a:picLocks noChangeAspect="1"/>
          </p:cNvPicPr>
          <p:nvPr userDrawn="1"/>
        </p:nvPicPr>
        <p:blipFill>
          <a:blip r:embed="rId2"/>
          <a:stretch>
            <a:fillRect/>
          </a:stretch>
        </p:blipFill>
        <p:spPr>
          <a:xfrm>
            <a:off x="10224609" y="6352774"/>
            <a:ext cx="1177682" cy="334569"/>
          </a:xfrm>
          <a:prstGeom prst="rect">
            <a:avLst/>
          </a:prstGeom>
        </p:spPr>
      </p:pic>
      <p:sp>
        <p:nvSpPr>
          <p:cNvPr id="16" name="TextBox 15">
            <a:extLst>
              <a:ext uri="{FF2B5EF4-FFF2-40B4-BE49-F238E27FC236}">
                <a16:creationId xmlns:a16="http://schemas.microsoft.com/office/drawing/2014/main" id="{CFDB7C7D-157B-134F-8301-64E2849E7F7F}"/>
              </a:ext>
            </a:extLst>
          </p:cNvPr>
          <p:cNvSpPr txBox="1"/>
          <p:nvPr userDrawn="1"/>
        </p:nvSpPr>
        <p:spPr>
          <a:xfrm>
            <a:off x="9302827" y="6434258"/>
            <a:ext cx="962123" cy="246221"/>
          </a:xfrm>
          <a:prstGeom prst="rect">
            <a:avLst/>
          </a:prstGeom>
          <a:noFill/>
        </p:spPr>
        <p:txBody>
          <a:bodyPr wrap="none" rtlCol="0">
            <a:spAutoFit/>
          </a:bodyPr>
          <a:lstStyle/>
          <a:p>
            <a:r>
              <a:rPr lang="en-US" sz="1000" dirty="0">
                <a:latin typeface="+mj-lt"/>
              </a:rPr>
              <a:t>DEVELOPED BY</a:t>
            </a:r>
          </a:p>
        </p:txBody>
      </p:sp>
      <p:sp>
        <p:nvSpPr>
          <p:cNvPr id="17" name="Rectangle 16">
            <a:extLst>
              <a:ext uri="{FF2B5EF4-FFF2-40B4-BE49-F238E27FC236}">
                <a16:creationId xmlns:a16="http://schemas.microsoft.com/office/drawing/2014/main" id="{B14AFD43-37F6-CB4F-A1CE-418D151FFBF2}"/>
              </a:ext>
            </a:extLst>
          </p:cNvPr>
          <p:cNvSpPr/>
          <p:nvPr userDrawn="1"/>
        </p:nvSpPr>
        <p:spPr>
          <a:xfrm>
            <a:off x="-1" y="0"/>
            <a:ext cx="12192000" cy="365125"/>
          </a:xfrm>
          <a:prstGeom prst="rect">
            <a:avLst/>
          </a:prstGeom>
          <a:gradFill flip="none" rotWithShape="1">
            <a:gsLst>
              <a:gs pos="0">
                <a:srgbClr val="A9223E">
                  <a:shade val="30000"/>
                  <a:satMod val="115000"/>
                </a:srgbClr>
              </a:gs>
              <a:gs pos="50000">
                <a:srgbClr val="A9223E">
                  <a:shade val="67500"/>
                  <a:satMod val="115000"/>
                </a:srgbClr>
              </a:gs>
              <a:gs pos="100000">
                <a:srgbClr val="A9223E">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F8292DF-991E-C14D-8EB0-CBA79090DFDE}"/>
              </a:ext>
            </a:extLst>
          </p:cNvPr>
          <p:cNvSpPr txBox="1"/>
          <p:nvPr userDrawn="1"/>
        </p:nvSpPr>
        <p:spPr>
          <a:xfrm>
            <a:off x="9982200" y="63262"/>
            <a:ext cx="2113079" cy="246221"/>
          </a:xfrm>
          <a:prstGeom prst="rect">
            <a:avLst/>
          </a:prstGeom>
          <a:noFill/>
        </p:spPr>
        <p:txBody>
          <a:bodyPr wrap="none" rtlCol="0">
            <a:spAutoFit/>
          </a:bodyPr>
          <a:lstStyle/>
          <a:p>
            <a:pPr algn="ctr"/>
            <a:r>
              <a:rPr lang="en-US" sz="1000" spc="300" dirty="0">
                <a:solidFill>
                  <a:schemeClr val="bg1"/>
                </a:solidFill>
                <a:latin typeface="+mj-lt"/>
              </a:rPr>
              <a:t>OFFICIAL HIGHLIGHTS </a:t>
            </a:r>
          </a:p>
        </p:txBody>
      </p:sp>
      <p:sp>
        <p:nvSpPr>
          <p:cNvPr id="19" name="TextBox 18">
            <a:extLst>
              <a:ext uri="{FF2B5EF4-FFF2-40B4-BE49-F238E27FC236}">
                <a16:creationId xmlns:a16="http://schemas.microsoft.com/office/drawing/2014/main" id="{8BC607C8-02B4-4F4A-A785-E6DB6B8CDFB9}"/>
              </a:ext>
            </a:extLst>
          </p:cNvPr>
          <p:cNvSpPr txBox="1"/>
          <p:nvPr userDrawn="1"/>
        </p:nvSpPr>
        <p:spPr>
          <a:xfrm>
            <a:off x="304756" y="63262"/>
            <a:ext cx="5423280" cy="246221"/>
          </a:xfrm>
          <a:prstGeom prst="rect">
            <a:avLst/>
          </a:prstGeom>
          <a:noFill/>
        </p:spPr>
        <p:txBody>
          <a:bodyPr wrap="none" rtlCol="0">
            <a:spAutoFit/>
          </a:bodyPr>
          <a:lstStyle/>
          <a:p>
            <a:r>
              <a:rPr lang="en-US" sz="1000" spc="300" dirty="0">
                <a:solidFill>
                  <a:schemeClr val="bg1"/>
                </a:solidFill>
                <a:latin typeface="+mj-lt"/>
              </a:rPr>
              <a:t>AMERICAN DIABETES ASSOCIATION 80</a:t>
            </a:r>
            <a:r>
              <a:rPr lang="en-US" sz="1000" spc="300" baseline="30000" dirty="0">
                <a:solidFill>
                  <a:schemeClr val="bg1"/>
                </a:solidFill>
                <a:latin typeface="+mj-lt"/>
              </a:rPr>
              <a:t>TH</a:t>
            </a:r>
            <a:r>
              <a:rPr lang="en-US" sz="1000" spc="300" dirty="0">
                <a:solidFill>
                  <a:schemeClr val="bg1"/>
                </a:solidFill>
                <a:latin typeface="+mj-lt"/>
              </a:rPr>
              <a:t> SCIENTIFIC SESSIONS</a:t>
            </a:r>
          </a:p>
        </p:txBody>
      </p:sp>
      <p:pic>
        <p:nvPicPr>
          <p:cNvPr id="8" name="Picture 7">
            <a:extLst>
              <a:ext uri="{FF2B5EF4-FFF2-40B4-BE49-F238E27FC236}">
                <a16:creationId xmlns:a16="http://schemas.microsoft.com/office/drawing/2014/main" id="{F47F177A-B65C-6B4A-A537-020AFD959C8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667" y="6291911"/>
            <a:ext cx="1384704" cy="456293"/>
          </a:xfrm>
          <a:prstGeom prst="rect">
            <a:avLst/>
          </a:prstGeom>
        </p:spPr>
      </p:pic>
      <p:pic>
        <p:nvPicPr>
          <p:cNvPr id="10" name="Picture 9">
            <a:extLst>
              <a:ext uri="{FF2B5EF4-FFF2-40B4-BE49-F238E27FC236}">
                <a16:creationId xmlns:a16="http://schemas.microsoft.com/office/drawing/2014/main" id="{E2F25426-B7E0-1449-9B2F-70D08FFCCEF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599196" y="6414877"/>
            <a:ext cx="4116614" cy="248070"/>
          </a:xfrm>
          <a:prstGeom prst="rect">
            <a:avLst/>
          </a:prstGeom>
        </p:spPr>
      </p:pic>
    </p:spTree>
    <p:extLst>
      <p:ext uri="{BB962C8B-B14F-4D97-AF65-F5344CB8AC3E}">
        <p14:creationId xmlns:p14="http://schemas.microsoft.com/office/powerpoint/2010/main" val="967074360"/>
      </p:ext>
    </p:extLst>
  </p:cSld>
  <p:clrMapOvr>
    <a:masterClrMapping/>
  </p:clrMapOvr>
  <p:extLst>
    <p:ext uri="{DCECCB84-F9BA-43D5-87BE-67443E8EF086}">
      <p15:sldGuideLst xmlns:p15="http://schemas.microsoft.com/office/powerpoint/2012/main">
        <p15:guide id="1" orient="horz" pos="4133"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12FE69A4-805E-6047-9DCE-58A042F313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Fare clic per modificare lo stile del titolo dello schema</a:t>
            </a:r>
          </a:p>
        </p:txBody>
      </p:sp>
      <p:sp>
        <p:nvSpPr>
          <p:cNvPr id="3" name="Segnaposto testo 2">
            <a:extLst>
              <a:ext uri="{FF2B5EF4-FFF2-40B4-BE49-F238E27FC236}">
                <a16:creationId xmlns:a16="http://schemas.microsoft.com/office/drawing/2014/main" id="{BA920C24-8639-5046-9A45-B1833FCBB1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Fare clic per modificare gli stili del testo dello schema</a:t>
            </a:r>
          </a:p>
          <a:p>
            <a:pPr lvl="1"/>
            <a:r>
              <a:rPr lang="en-US" noProof="0"/>
              <a:t>Secondo livello</a:t>
            </a:r>
          </a:p>
          <a:p>
            <a:pPr lvl="2"/>
            <a:r>
              <a:rPr lang="en-US" noProof="0"/>
              <a:t>Terzo livello</a:t>
            </a:r>
          </a:p>
          <a:p>
            <a:pPr lvl="3"/>
            <a:r>
              <a:rPr lang="en-US" noProof="0"/>
              <a:t>Quarto livello</a:t>
            </a:r>
          </a:p>
          <a:p>
            <a:pPr lvl="4"/>
            <a:r>
              <a:rPr lang="en-US" noProof="0"/>
              <a:t>Quinto livello</a:t>
            </a:r>
          </a:p>
        </p:txBody>
      </p:sp>
      <p:sp>
        <p:nvSpPr>
          <p:cNvPr id="4" name="Segnaposto data 3">
            <a:extLst>
              <a:ext uri="{FF2B5EF4-FFF2-40B4-BE49-F238E27FC236}">
                <a16:creationId xmlns:a16="http://schemas.microsoft.com/office/drawing/2014/main" id="{09ACF4C6-A6F4-D945-8D84-0D47BEA946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DC1DC-E4DF-4240-91A6-23E0A73F0B0D}" type="datetime1">
              <a:rPr lang="it-IT" smtClean="0"/>
              <a:t>23/06/20</a:t>
            </a:fld>
            <a:endParaRPr lang="en-US"/>
          </a:p>
        </p:txBody>
      </p:sp>
      <p:sp>
        <p:nvSpPr>
          <p:cNvPr id="5" name="Segnaposto piè di pagina 4">
            <a:extLst>
              <a:ext uri="{FF2B5EF4-FFF2-40B4-BE49-F238E27FC236}">
                <a16:creationId xmlns:a16="http://schemas.microsoft.com/office/drawing/2014/main" id="{E0A8CCB0-037E-6A4D-9187-40B6D1742C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EADV HIGHLIGHTS 2019</a:t>
            </a:r>
          </a:p>
        </p:txBody>
      </p:sp>
      <p:sp>
        <p:nvSpPr>
          <p:cNvPr id="6" name="Segnaposto numero diapositiva 5">
            <a:extLst>
              <a:ext uri="{FF2B5EF4-FFF2-40B4-BE49-F238E27FC236}">
                <a16:creationId xmlns:a16="http://schemas.microsoft.com/office/drawing/2014/main" id="{412DB30B-A766-2846-BC95-BCCF0AA8AA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6BD911-1A3E-CB49-8D40-7D4F8E24FC8A}" type="slidenum">
              <a:rPr lang="en-US" smtClean="0"/>
              <a:t>‹N›</a:t>
            </a:fld>
            <a:endParaRPr lang="en-US"/>
          </a:p>
        </p:txBody>
      </p:sp>
    </p:spTree>
    <p:extLst>
      <p:ext uri="{BB962C8B-B14F-4D97-AF65-F5344CB8AC3E}">
        <p14:creationId xmlns:p14="http://schemas.microsoft.com/office/powerpoint/2010/main" val="64130926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Lst>
  <p:hf sldNum="0" hdr="0" ftr="0" dt="0"/>
  <p:txStyles>
    <p:titleStyle>
      <a:lvl1pPr algn="l" defTabSz="914400" rtl="0" eaLnBrk="1" latinLnBrk="0" hangingPunct="1">
        <a:lnSpc>
          <a:spcPct val="90000"/>
        </a:lnSpc>
        <a:spcBef>
          <a:spcPct val="0"/>
        </a:spcBef>
        <a:buNone/>
        <a:defRPr sz="3600" kern="1200">
          <a:solidFill>
            <a:srgbClr val="01189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teddy.epi.usf.edu/"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2486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430440-E487-0F41-8E70-B0B12418FBF3}"/>
              </a:ext>
            </a:extLst>
          </p:cNvPr>
          <p:cNvSpPr>
            <a:spLocks noGrp="1"/>
          </p:cNvSpPr>
          <p:nvPr>
            <p:ph type="title"/>
          </p:nvPr>
        </p:nvSpPr>
        <p:spPr>
          <a:xfrm>
            <a:off x="838200" y="2471057"/>
            <a:ext cx="10703010" cy="1506583"/>
          </a:xfrm>
        </p:spPr>
        <p:txBody>
          <a:bodyPr>
            <a:normAutofit/>
          </a:bodyPr>
          <a:lstStyle/>
          <a:p>
            <a:r>
              <a:rPr lang="en-GB" dirty="0"/>
              <a:t>Update from the TEDDY Study</a:t>
            </a:r>
          </a:p>
        </p:txBody>
      </p:sp>
      <p:sp>
        <p:nvSpPr>
          <p:cNvPr id="3" name="Segnaposto testo 2">
            <a:extLst>
              <a:ext uri="{FF2B5EF4-FFF2-40B4-BE49-F238E27FC236}">
                <a16:creationId xmlns:a16="http://schemas.microsoft.com/office/drawing/2014/main" id="{1C6C122D-E7B1-1041-8D80-4047EECCF6EA}"/>
              </a:ext>
            </a:extLst>
          </p:cNvPr>
          <p:cNvSpPr>
            <a:spLocks noGrp="1"/>
          </p:cNvSpPr>
          <p:nvPr>
            <p:ph type="body" sz="quarter" idx="13"/>
          </p:nvPr>
        </p:nvSpPr>
        <p:spPr>
          <a:xfrm>
            <a:off x="838201" y="4485939"/>
            <a:ext cx="5407259" cy="945188"/>
          </a:xfrm>
        </p:spPr>
        <p:txBody>
          <a:bodyPr/>
          <a:lstStyle/>
          <a:p>
            <a:pPr>
              <a:lnSpc>
                <a:spcPct val="100000"/>
              </a:lnSpc>
              <a:spcBef>
                <a:spcPts val="0"/>
              </a:spcBef>
            </a:pPr>
            <a:r>
              <a:rPr lang="en-US" sz="1400" b="1" dirty="0">
                <a:latin typeface="+mn-lt"/>
              </a:rPr>
              <a:t>Marian </a:t>
            </a:r>
            <a:r>
              <a:rPr lang="en-US" sz="1400" b="1" dirty="0" err="1">
                <a:latin typeface="+mn-lt"/>
              </a:rPr>
              <a:t>Rewers</a:t>
            </a:r>
            <a:r>
              <a:rPr lang="en-US" sz="1400" dirty="0">
                <a:latin typeface="+mn-lt"/>
              </a:rPr>
              <a:t>, MD, PhD</a:t>
            </a:r>
          </a:p>
          <a:p>
            <a:pPr>
              <a:lnSpc>
                <a:spcPct val="100000"/>
              </a:lnSpc>
              <a:spcBef>
                <a:spcPts val="0"/>
              </a:spcBef>
            </a:pPr>
            <a:r>
              <a:rPr lang="en-US" dirty="0">
                <a:latin typeface="+mn-lt"/>
              </a:rPr>
              <a:t>Dept. of Pediatrics, The Barbara Davis Center, University of Colorado Anschutz</a:t>
            </a:r>
            <a:br>
              <a:rPr lang="en-US" dirty="0">
                <a:latin typeface="+mn-lt"/>
              </a:rPr>
            </a:br>
            <a:r>
              <a:rPr lang="en-US" dirty="0">
                <a:latin typeface="+mn-lt"/>
              </a:rPr>
              <a:t>Medical Campus, Aurora, CO, USA</a:t>
            </a:r>
          </a:p>
          <a:p>
            <a:pPr>
              <a:lnSpc>
                <a:spcPct val="100000"/>
              </a:lnSpc>
              <a:spcBef>
                <a:spcPts val="0"/>
              </a:spcBef>
            </a:pPr>
            <a:r>
              <a:rPr lang="en-US" sz="1400" b="1" dirty="0">
                <a:latin typeface="+mn-lt"/>
              </a:rPr>
              <a:t>Qian Li</a:t>
            </a:r>
            <a:r>
              <a:rPr lang="en-US" sz="1400" dirty="0">
                <a:latin typeface="+mn-lt"/>
              </a:rPr>
              <a:t>, PhD</a:t>
            </a:r>
          </a:p>
          <a:p>
            <a:pPr>
              <a:lnSpc>
                <a:spcPct val="100000"/>
              </a:lnSpc>
              <a:spcBef>
                <a:spcPts val="0"/>
              </a:spcBef>
            </a:pPr>
            <a:r>
              <a:rPr lang="en-US" dirty="0">
                <a:latin typeface="+mn-lt"/>
              </a:rPr>
              <a:t>Health Informatics Institute, </a:t>
            </a:r>
            <a:r>
              <a:rPr lang="en-US" dirty="0" err="1">
                <a:latin typeface="+mn-lt"/>
              </a:rPr>
              <a:t>Morsani</a:t>
            </a:r>
            <a:r>
              <a:rPr lang="en-US" dirty="0">
                <a:latin typeface="+mn-lt"/>
              </a:rPr>
              <a:t> College of Medicine, University of South Florida, Tampa, FL, USA</a:t>
            </a:r>
          </a:p>
          <a:p>
            <a:pPr>
              <a:lnSpc>
                <a:spcPct val="100000"/>
              </a:lnSpc>
              <a:spcBef>
                <a:spcPts val="0"/>
              </a:spcBef>
            </a:pPr>
            <a:endParaRPr lang="en-US" sz="1400" b="1" dirty="0">
              <a:latin typeface="+mn-lt"/>
            </a:endParaRPr>
          </a:p>
        </p:txBody>
      </p:sp>
      <p:pic>
        <p:nvPicPr>
          <p:cNvPr id="5" name="Picture 4">
            <a:extLst>
              <a:ext uri="{FF2B5EF4-FFF2-40B4-BE49-F238E27FC236}">
                <a16:creationId xmlns:a16="http://schemas.microsoft.com/office/drawing/2014/main" id="{F15174D6-AD3F-A149-80E6-9AE28700FBE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29572" y="891616"/>
            <a:ext cx="1811638" cy="535257"/>
          </a:xfrm>
          <a:prstGeom prst="rect">
            <a:avLst/>
          </a:prstGeom>
        </p:spPr>
      </p:pic>
      <p:sp>
        <p:nvSpPr>
          <p:cNvPr id="6" name="Segnaposto testo 2">
            <a:extLst>
              <a:ext uri="{FF2B5EF4-FFF2-40B4-BE49-F238E27FC236}">
                <a16:creationId xmlns:a16="http://schemas.microsoft.com/office/drawing/2014/main" id="{57BF45FD-29CC-1548-AE6E-4B69990FEC85}"/>
              </a:ext>
            </a:extLst>
          </p:cNvPr>
          <p:cNvSpPr txBox="1">
            <a:spLocks/>
          </p:cNvSpPr>
          <p:nvPr/>
        </p:nvSpPr>
        <p:spPr>
          <a:xfrm>
            <a:off x="6245460" y="4485939"/>
            <a:ext cx="5845098" cy="9451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US" sz="1200" kern="1200" dirty="0">
                <a:solidFill>
                  <a:schemeClr val="bg1"/>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ln>
                  <a:solidFill>
                    <a:schemeClr val="bg1"/>
                  </a:solidFill>
                </a:ln>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ln>
                  <a:solidFill>
                    <a:schemeClr val="bg1"/>
                  </a:solidFill>
                </a:ln>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ln>
                  <a:solidFill>
                    <a:schemeClr val="bg1"/>
                  </a:solidFill>
                </a:ln>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ln>
                  <a:solidFill>
                    <a:schemeClr val="bg1"/>
                  </a:solidFill>
                </a:ln>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it-IT" sz="1400" b="1" dirty="0" err="1">
                <a:latin typeface="+mn-lt"/>
              </a:rPr>
              <a:t>Kendra</a:t>
            </a:r>
            <a:r>
              <a:rPr lang="it-IT" sz="1400" b="1" dirty="0">
                <a:latin typeface="+mn-lt"/>
              </a:rPr>
              <a:t> </a:t>
            </a:r>
            <a:r>
              <a:rPr lang="it-IT" sz="1400" b="1" dirty="0" err="1">
                <a:latin typeface="+mn-lt"/>
              </a:rPr>
              <a:t>Vehik</a:t>
            </a:r>
            <a:r>
              <a:rPr lang="it-IT" sz="1400" dirty="0">
                <a:latin typeface="+mn-lt"/>
              </a:rPr>
              <a:t>, </a:t>
            </a:r>
            <a:r>
              <a:rPr lang="it-IT" sz="1400" dirty="0" err="1">
                <a:latin typeface="+mn-lt"/>
              </a:rPr>
              <a:t>PhD</a:t>
            </a:r>
            <a:r>
              <a:rPr lang="it-IT" sz="1400" dirty="0">
                <a:latin typeface="+mn-lt"/>
              </a:rPr>
              <a:t>, </a:t>
            </a:r>
            <a:r>
              <a:rPr lang="it-IT" sz="1400" dirty="0" err="1">
                <a:latin typeface="+mn-lt"/>
              </a:rPr>
              <a:t>MPH</a:t>
            </a:r>
            <a:endParaRPr lang="it-IT" sz="1400" dirty="0">
              <a:latin typeface="+mn-lt"/>
            </a:endParaRPr>
          </a:p>
          <a:p>
            <a:pPr>
              <a:lnSpc>
                <a:spcPct val="100000"/>
              </a:lnSpc>
              <a:spcBef>
                <a:spcPts val="0"/>
              </a:spcBef>
            </a:pPr>
            <a:r>
              <a:rPr lang="it-IT" dirty="0">
                <a:latin typeface="+mn-lt"/>
              </a:rPr>
              <a:t>Health </a:t>
            </a:r>
            <a:r>
              <a:rPr lang="it-IT" dirty="0" err="1">
                <a:latin typeface="+mn-lt"/>
              </a:rPr>
              <a:t>Informatics</a:t>
            </a:r>
            <a:r>
              <a:rPr lang="it-IT" dirty="0">
                <a:latin typeface="+mn-lt"/>
              </a:rPr>
              <a:t> </a:t>
            </a:r>
            <a:r>
              <a:rPr lang="it-IT" dirty="0" err="1">
                <a:latin typeface="+mn-lt"/>
              </a:rPr>
              <a:t>Institute</a:t>
            </a:r>
            <a:r>
              <a:rPr lang="it-IT" dirty="0">
                <a:latin typeface="+mn-lt"/>
              </a:rPr>
              <a:t>, </a:t>
            </a:r>
            <a:r>
              <a:rPr lang="it-IT" dirty="0" err="1">
                <a:latin typeface="+mn-lt"/>
              </a:rPr>
              <a:t>Morsani</a:t>
            </a:r>
            <a:r>
              <a:rPr lang="it-IT" dirty="0">
                <a:latin typeface="+mn-lt"/>
              </a:rPr>
              <a:t> College of Medicine, University of South Florida, Tampa, </a:t>
            </a:r>
            <a:r>
              <a:rPr lang="it-IT" dirty="0" err="1">
                <a:latin typeface="+mn-lt"/>
              </a:rPr>
              <a:t>FL</a:t>
            </a:r>
            <a:r>
              <a:rPr lang="it-IT" dirty="0">
                <a:latin typeface="+mn-lt"/>
              </a:rPr>
              <a:t>, USA </a:t>
            </a:r>
          </a:p>
          <a:p>
            <a:pPr>
              <a:lnSpc>
                <a:spcPct val="100000"/>
              </a:lnSpc>
              <a:spcBef>
                <a:spcPts val="0"/>
              </a:spcBef>
            </a:pPr>
            <a:r>
              <a:rPr lang="it-IT" sz="1400" b="1" dirty="0">
                <a:latin typeface="+mn-lt"/>
              </a:rPr>
              <a:t>William </a:t>
            </a:r>
            <a:r>
              <a:rPr lang="it-IT" sz="1400" b="1" dirty="0" err="1">
                <a:latin typeface="+mn-lt"/>
              </a:rPr>
              <a:t>Hagopian</a:t>
            </a:r>
            <a:r>
              <a:rPr lang="it-IT" sz="1400" dirty="0">
                <a:latin typeface="+mn-lt"/>
              </a:rPr>
              <a:t>, MD, </a:t>
            </a:r>
            <a:r>
              <a:rPr lang="it-IT" sz="1400" dirty="0" err="1">
                <a:latin typeface="+mn-lt"/>
              </a:rPr>
              <a:t>PhD</a:t>
            </a:r>
            <a:endParaRPr lang="it-IT" sz="1400" dirty="0">
              <a:latin typeface="+mn-lt"/>
            </a:endParaRPr>
          </a:p>
          <a:p>
            <a:pPr>
              <a:lnSpc>
                <a:spcPct val="100000"/>
              </a:lnSpc>
              <a:spcBef>
                <a:spcPts val="0"/>
              </a:spcBef>
            </a:pPr>
            <a:r>
              <a:rPr lang="it-IT" dirty="0">
                <a:latin typeface="+mn-lt"/>
              </a:rPr>
              <a:t>Pacific </a:t>
            </a:r>
            <a:r>
              <a:rPr lang="it-IT" dirty="0" err="1">
                <a:latin typeface="+mn-lt"/>
              </a:rPr>
              <a:t>Northwest</a:t>
            </a:r>
            <a:r>
              <a:rPr lang="it-IT" dirty="0">
                <a:latin typeface="+mn-lt"/>
              </a:rPr>
              <a:t> </a:t>
            </a:r>
            <a:r>
              <a:rPr lang="it-IT" dirty="0" err="1">
                <a:latin typeface="+mn-lt"/>
              </a:rPr>
              <a:t>Research</a:t>
            </a:r>
            <a:r>
              <a:rPr lang="it-IT" dirty="0">
                <a:latin typeface="+mn-lt"/>
              </a:rPr>
              <a:t> </a:t>
            </a:r>
            <a:r>
              <a:rPr lang="it-IT" dirty="0" err="1">
                <a:latin typeface="+mn-lt"/>
              </a:rPr>
              <a:t>Institute</a:t>
            </a:r>
            <a:r>
              <a:rPr lang="it-IT" dirty="0">
                <a:latin typeface="+mn-lt"/>
              </a:rPr>
              <a:t>, Seattle, </a:t>
            </a:r>
            <a:r>
              <a:rPr lang="it-IT" dirty="0" err="1">
                <a:latin typeface="+mn-lt"/>
              </a:rPr>
              <a:t>WA</a:t>
            </a:r>
            <a:r>
              <a:rPr lang="it-IT" dirty="0">
                <a:latin typeface="+mn-lt"/>
              </a:rPr>
              <a:t>, USA</a:t>
            </a:r>
          </a:p>
          <a:p>
            <a:pPr>
              <a:lnSpc>
                <a:spcPct val="100000"/>
              </a:lnSpc>
              <a:spcBef>
                <a:spcPts val="0"/>
              </a:spcBef>
            </a:pPr>
            <a:endParaRPr lang="it-IT" sz="1400" b="1" dirty="0">
              <a:latin typeface="+mn-lt"/>
            </a:endParaRPr>
          </a:p>
        </p:txBody>
      </p:sp>
    </p:spTree>
    <p:extLst>
      <p:ext uri="{BB962C8B-B14F-4D97-AF65-F5344CB8AC3E}">
        <p14:creationId xmlns:p14="http://schemas.microsoft.com/office/powerpoint/2010/main" val="4096162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A9A61F-F15D-0946-853C-BEC3161378C4}"/>
              </a:ext>
            </a:extLst>
          </p:cNvPr>
          <p:cNvSpPr>
            <a:spLocks noGrp="1"/>
          </p:cNvSpPr>
          <p:nvPr>
            <p:ph type="title"/>
          </p:nvPr>
        </p:nvSpPr>
        <p:spPr/>
        <p:txBody>
          <a:bodyPr/>
          <a:lstStyle/>
          <a:p>
            <a:r>
              <a:rPr lang="en-US" b="1" dirty="0"/>
              <a:t>Key messages</a:t>
            </a:r>
            <a:endParaRPr lang="en-US" dirty="0"/>
          </a:p>
        </p:txBody>
      </p:sp>
      <p:sp>
        <p:nvSpPr>
          <p:cNvPr id="3" name="Segnaposto contenuto 2">
            <a:extLst>
              <a:ext uri="{FF2B5EF4-FFF2-40B4-BE49-F238E27FC236}">
                <a16:creationId xmlns:a16="http://schemas.microsoft.com/office/drawing/2014/main" id="{434CDF76-76C1-A14B-AF53-55A36110404C}"/>
              </a:ext>
            </a:extLst>
          </p:cNvPr>
          <p:cNvSpPr>
            <a:spLocks noGrp="1"/>
          </p:cNvSpPr>
          <p:nvPr>
            <p:ph idx="1"/>
          </p:nvPr>
        </p:nvSpPr>
        <p:spPr>
          <a:xfrm>
            <a:off x="838200" y="1602889"/>
            <a:ext cx="10799618" cy="4574074"/>
          </a:xfrm>
        </p:spPr>
        <p:txBody>
          <a:bodyPr>
            <a:noAutofit/>
          </a:bodyPr>
          <a:lstStyle/>
          <a:p>
            <a:pPr lvl="0">
              <a:lnSpc>
                <a:spcPct val="100000"/>
              </a:lnSpc>
            </a:pPr>
            <a:r>
              <a:rPr lang="en-US" dirty="0"/>
              <a:t>Further analysis of the TEDDY population has identified a risk score for type 1 diabetes as well as distinct metabolic clusters that may have clinical relevance.</a:t>
            </a:r>
            <a:endParaRPr lang="it-IT" dirty="0"/>
          </a:p>
          <a:p>
            <a:pPr lvl="0">
              <a:lnSpc>
                <a:spcPct val="100000"/>
              </a:lnSpc>
            </a:pPr>
            <a:r>
              <a:rPr lang="en-US" dirty="0"/>
              <a:t>Change in HbA</a:t>
            </a:r>
            <a:r>
              <a:rPr lang="en-US" baseline="-25000" dirty="0"/>
              <a:t>1c</a:t>
            </a:r>
            <a:r>
              <a:rPr lang="en-US" dirty="0"/>
              <a:t> was a good diagnostic tool for type 1 diabetes.</a:t>
            </a:r>
            <a:endParaRPr lang="it-IT" dirty="0"/>
          </a:p>
          <a:p>
            <a:pPr lvl="0">
              <a:lnSpc>
                <a:spcPct val="100000"/>
              </a:lnSpc>
            </a:pPr>
            <a:r>
              <a:rPr lang="en-US" dirty="0"/>
              <a:t>There is a greater than expected overlap between type 1 diabetes and celiac disease.</a:t>
            </a:r>
            <a:endParaRPr lang="it-IT" dirty="0"/>
          </a:p>
        </p:txBody>
      </p:sp>
    </p:spTree>
    <p:extLst>
      <p:ext uri="{BB962C8B-B14F-4D97-AF65-F5344CB8AC3E}">
        <p14:creationId xmlns:p14="http://schemas.microsoft.com/office/powerpoint/2010/main" val="4006688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2B101C-1407-504F-BB8B-0ACED0488642}"/>
              </a:ext>
            </a:extLst>
          </p:cNvPr>
          <p:cNvSpPr>
            <a:spLocks noGrp="1"/>
          </p:cNvSpPr>
          <p:nvPr>
            <p:ph type="title"/>
          </p:nvPr>
        </p:nvSpPr>
        <p:spPr/>
        <p:txBody>
          <a:bodyPr/>
          <a:lstStyle/>
          <a:p>
            <a:r>
              <a:rPr lang="it-IT" b="1" dirty="0"/>
              <a:t>Background</a:t>
            </a:r>
            <a:endParaRPr lang="en-US" dirty="0"/>
          </a:p>
        </p:txBody>
      </p:sp>
      <p:sp>
        <p:nvSpPr>
          <p:cNvPr id="3" name="Segnaposto contenuto 2">
            <a:extLst>
              <a:ext uri="{FF2B5EF4-FFF2-40B4-BE49-F238E27FC236}">
                <a16:creationId xmlns:a16="http://schemas.microsoft.com/office/drawing/2014/main" id="{B85B621E-29D0-4F41-9B51-F9DF7DBAAADD}"/>
              </a:ext>
            </a:extLst>
          </p:cNvPr>
          <p:cNvSpPr>
            <a:spLocks noGrp="1"/>
          </p:cNvSpPr>
          <p:nvPr>
            <p:ph idx="1"/>
          </p:nvPr>
        </p:nvSpPr>
        <p:spPr>
          <a:xfrm>
            <a:off x="838200" y="1825625"/>
            <a:ext cx="10515600" cy="3928404"/>
          </a:xfrm>
        </p:spPr>
        <p:txBody>
          <a:bodyPr>
            <a:normAutofit/>
          </a:bodyPr>
          <a:lstStyle/>
          <a:p>
            <a:pPr marL="0" indent="0">
              <a:lnSpc>
                <a:spcPct val="100000"/>
              </a:lnSpc>
              <a:buNone/>
            </a:pPr>
            <a:r>
              <a:rPr lang="en-US" i="1" dirty="0"/>
              <a:t>What do we already know about this topic?</a:t>
            </a:r>
            <a:endParaRPr lang="it-IT" dirty="0"/>
          </a:p>
          <a:p>
            <a:pPr lvl="0">
              <a:lnSpc>
                <a:spcPct val="100000"/>
              </a:lnSpc>
            </a:pPr>
            <a:r>
              <a:rPr lang="en-US" dirty="0"/>
              <a:t>Celiac disease, an autoimmune condition, shares many genetic factors with type 1 diabetes (T1D).</a:t>
            </a:r>
            <a:endParaRPr lang="it-IT" dirty="0"/>
          </a:p>
          <a:p>
            <a:pPr lvl="0">
              <a:lnSpc>
                <a:spcPct val="100000"/>
              </a:lnSpc>
            </a:pPr>
            <a:r>
              <a:rPr lang="en-US" dirty="0"/>
              <a:t>The </a:t>
            </a:r>
            <a:r>
              <a:rPr lang="en-US" dirty="0">
                <a:hlinkClick r:id="rId2"/>
              </a:rPr>
              <a:t>TEDDY</a:t>
            </a:r>
            <a:r>
              <a:rPr lang="en-US" dirty="0"/>
              <a:t> (The Environmental Determinants of Diabetes in the Young) study is defining the environmental determinants and natural history of islet autoimmunity and T1D.</a:t>
            </a:r>
            <a:endParaRPr lang="it-IT" dirty="0"/>
          </a:p>
          <a:p>
            <a:pPr lvl="0">
              <a:lnSpc>
                <a:spcPct val="100000"/>
              </a:lnSpc>
            </a:pPr>
            <a:r>
              <a:rPr lang="en-US" dirty="0"/>
              <a:t>More than 400,000 newborns were screened in hospitals affiliated with the study centers between September 2004 and February 2010.</a:t>
            </a:r>
            <a:endParaRPr lang="it-IT" dirty="0"/>
          </a:p>
        </p:txBody>
      </p:sp>
    </p:spTree>
    <p:extLst>
      <p:ext uri="{BB962C8B-B14F-4D97-AF65-F5344CB8AC3E}">
        <p14:creationId xmlns:p14="http://schemas.microsoft.com/office/powerpoint/2010/main" val="1426186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2B101C-1407-504F-BB8B-0ACED0488642}"/>
              </a:ext>
            </a:extLst>
          </p:cNvPr>
          <p:cNvSpPr>
            <a:spLocks noGrp="1"/>
          </p:cNvSpPr>
          <p:nvPr>
            <p:ph type="title"/>
          </p:nvPr>
        </p:nvSpPr>
        <p:spPr/>
        <p:txBody>
          <a:bodyPr>
            <a:normAutofit fontScale="90000"/>
          </a:bodyPr>
          <a:lstStyle/>
          <a:p>
            <a:r>
              <a:rPr lang="en-US" b="1" dirty="0"/>
              <a:t>Determinants of Islet Autoimmunity and Clinical Implications</a:t>
            </a:r>
          </a:p>
        </p:txBody>
      </p:sp>
      <p:sp>
        <p:nvSpPr>
          <p:cNvPr id="3" name="Segnaposto contenuto 2">
            <a:extLst>
              <a:ext uri="{FF2B5EF4-FFF2-40B4-BE49-F238E27FC236}">
                <a16:creationId xmlns:a16="http://schemas.microsoft.com/office/drawing/2014/main" id="{B85B621E-29D0-4F41-9B51-F9DF7DBAAADD}"/>
              </a:ext>
            </a:extLst>
          </p:cNvPr>
          <p:cNvSpPr>
            <a:spLocks noGrp="1"/>
          </p:cNvSpPr>
          <p:nvPr>
            <p:ph idx="1"/>
          </p:nvPr>
        </p:nvSpPr>
        <p:spPr/>
        <p:txBody>
          <a:bodyPr>
            <a:normAutofit fontScale="85000" lnSpcReduction="10000"/>
          </a:bodyPr>
          <a:lstStyle/>
          <a:p>
            <a:pPr lvl="0">
              <a:lnSpc>
                <a:spcPct val="110000"/>
              </a:lnSpc>
            </a:pPr>
            <a:r>
              <a:rPr lang="en-US" dirty="0"/>
              <a:t>More than 7000 newborns carrying HLA antigen genotypes associated with T1D were enrolled.</a:t>
            </a:r>
            <a:endParaRPr lang="it-IT" dirty="0"/>
          </a:p>
          <a:p>
            <a:pPr lvl="0">
              <a:lnSpc>
                <a:spcPct val="110000"/>
              </a:lnSpc>
            </a:pPr>
            <a:r>
              <a:rPr lang="en-US" dirty="0"/>
              <a:t>A risk score using autoantibodies, and genetic and clinical markers was found that can aid in predicting the risk of T1D over horizons of up to 8 years.</a:t>
            </a:r>
            <a:endParaRPr lang="it-IT" dirty="0"/>
          </a:p>
          <a:p>
            <a:pPr lvl="0">
              <a:lnSpc>
                <a:spcPct val="110000"/>
              </a:lnSpc>
            </a:pPr>
            <a:r>
              <a:rPr lang="en-US" dirty="0"/>
              <a:t>Autoimmune phenotypes point to distinct etiologic endotypes.</a:t>
            </a:r>
            <a:endParaRPr lang="it-IT" dirty="0"/>
          </a:p>
          <a:p>
            <a:pPr lvl="0">
              <a:lnSpc>
                <a:spcPct val="110000"/>
              </a:lnSpc>
            </a:pPr>
            <a:r>
              <a:rPr lang="en-US" dirty="0"/>
              <a:t>Early ‘IAA-first’ phenotype and later a ‘</a:t>
            </a:r>
            <a:r>
              <a:rPr lang="en-US" dirty="0" err="1"/>
              <a:t>GADA</a:t>
            </a:r>
            <a:r>
              <a:rPr lang="en-US" dirty="0"/>
              <a:t>-first’ phenotype may mark distinct triggers of islet autoimmunity.</a:t>
            </a:r>
            <a:endParaRPr lang="it-IT" dirty="0"/>
          </a:p>
          <a:p>
            <a:pPr lvl="0">
              <a:lnSpc>
                <a:spcPct val="110000"/>
              </a:lnSpc>
            </a:pPr>
            <a:r>
              <a:rPr lang="en-US" dirty="0"/>
              <a:t>Prolonged shedding of enteroviruses predicts development of islet autoimmunity across all TEDDY centers and may be associated with ‘IAA-first’.</a:t>
            </a:r>
            <a:endParaRPr lang="it-IT" dirty="0"/>
          </a:p>
          <a:p>
            <a:pPr lvl="0">
              <a:lnSpc>
                <a:spcPct val="110000"/>
              </a:lnSpc>
            </a:pPr>
            <a:r>
              <a:rPr lang="en-US" dirty="0"/>
              <a:t>Subtle associations between microbiome taxonomy/function and islet autoimmunity exist, and may also be involved with diet-microbiome interactions.</a:t>
            </a:r>
            <a:endParaRPr lang="it-IT" dirty="0"/>
          </a:p>
          <a:p>
            <a:pPr lvl="0">
              <a:lnSpc>
                <a:spcPct val="110000"/>
              </a:lnSpc>
            </a:pPr>
            <a:r>
              <a:rPr lang="en-US" dirty="0"/>
              <a:t>Furthermore, gene-micronutrient interactions may influence the risk.</a:t>
            </a:r>
            <a:endParaRPr lang="it-IT" dirty="0"/>
          </a:p>
        </p:txBody>
      </p:sp>
    </p:spTree>
    <p:extLst>
      <p:ext uri="{BB962C8B-B14F-4D97-AF65-F5344CB8AC3E}">
        <p14:creationId xmlns:p14="http://schemas.microsoft.com/office/powerpoint/2010/main" val="546487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45BCA5-661D-444D-AA82-B999385354FB}"/>
              </a:ext>
            </a:extLst>
          </p:cNvPr>
          <p:cNvSpPr>
            <a:spLocks noGrp="1"/>
          </p:cNvSpPr>
          <p:nvPr>
            <p:ph type="title"/>
          </p:nvPr>
        </p:nvSpPr>
        <p:spPr/>
        <p:txBody>
          <a:bodyPr>
            <a:normAutofit/>
          </a:bodyPr>
          <a:lstStyle/>
          <a:p>
            <a:r>
              <a:rPr lang="en-US" b="1" dirty="0"/>
              <a:t>Metabolome Signals in the TEDDY Study</a:t>
            </a:r>
          </a:p>
        </p:txBody>
      </p:sp>
      <p:sp>
        <p:nvSpPr>
          <p:cNvPr id="3" name="Segnaposto contenuto 2">
            <a:extLst>
              <a:ext uri="{FF2B5EF4-FFF2-40B4-BE49-F238E27FC236}">
                <a16:creationId xmlns:a16="http://schemas.microsoft.com/office/drawing/2014/main" id="{2857F90F-724D-604B-AEA7-A46C41117BE5}"/>
              </a:ext>
            </a:extLst>
          </p:cNvPr>
          <p:cNvSpPr>
            <a:spLocks noGrp="1"/>
          </p:cNvSpPr>
          <p:nvPr>
            <p:ph idx="1"/>
          </p:nvPr>
        </p:nvSpPr>
        <p:spPr/>
        <p:txBody>
          <a:bodyPr>
            <a:normAutofit/>
          </a:bodyPr>
          <a:lstStyle/>
          <a:p>
            <a:pPr lvl="0">
              <a:lnSpc>
                <a:spcPct val="100000"/>
              </a:lnSpc>
            </a:pPr>
            <a:r>
              <a:rPr lang="en-US" dirty="0" err="1"/>
              <a:t>Metabolics</a:t>
            </a:r>
            <a:r>
              <a:rPr lang="en-US" dirty="0"/>
              <a:t> data profiling was carried out using samples obtained in the TEDDY study.</a:t>
            </a:r>
            <a:endParaRPr lang="it-IT" dirty="0"/>
          </a:p>
          <a:p>
            <a:pPr lvl="0">
              <a:lnSpc>
                <a:spcPct val="100000"/>
              </a:lnSpc>
            </a:pPr>
            <a:r>
              <a:rPr lang="en-US" dirty="0"/>
              <a:t>Four clusters were identified in the children’s lipidome.</a:t>
            </a:r>
            <a:endParaRPr lang="it-IT" dirty="0"/>
          </a:p>
          <a:p>
            <a:pPr lvl="0">
              <a:lnSpc>
                <a:spcPct val="100000"/>
              </a:lnSpc>
            </a:pPr>
            <a:r>
              <a:rPr lang="en-US" dirty="0"/>
              <a:t>Autoantibody clusters were also found that showed stratified seroconversion to T1D.</a:t>
            </a:r>
            <a:endParaRPr lang="it-IT" dirty="0"/>
          </a:p>
          <a:p>
            <a:pPr lvl="0">
              <a:lnSpc>
                <a:spcPct val="100000"/>
              </a:lnSpc>
            </a:pPr>
            <a:r>
              <a:rPr lang="en-US" dirty="0"/>
              <a:t>Erythrocyte omega-3 fatty acids showed a positive interaction with cholesterol esters, but negative correlation with ascorbic acid and 25(OH) vitamin D.</a:t>
            </a:r>
            <a:endParaRPr lang="it-IT" dirty="0"/>
          </a:p>
          <a:p>
            <a:pPr lvl="0">
              <a:lnSpc>
                <a:spcPct val="100000"/>
              </a:lnSpc>
            </a:pPr>
            <a:r>
              <a:rPr lang="en-US" dirty="0"/>
              <a:t>Ascorbic acid and 25(OH) vitamin D may have a protective effect on T1D progression following seroconversion.</a:t>
            </a:r>
            <a:endParaRPr lang="it-IT" dirty="0"/>
          </a:p>
        </p:txBody>
      </p:sp>
    </p:spTree>
    <p:extLst>
      <p:ext uri="{BB962C8B-B14F-4D97-AF65-F5344CB8AC3E}">
        <p14:creationId xmlns:p14="http://schemas.microsoft.com/office/powerpoint/2010/main" val="252310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45BCA5-661D-444D-AA82-B999385354FB}"/>
              </a:ext>
            </a:extLst>
          </p:cNvPr>
          <p:cNvSpPr>
            <a:spLocks noGrp="1"/>
          </p:cNvSpPr>
          <p:nvPr>
            <p:ph type="title"/>
          </p:nvPr>
        </p:nvSpPr>
        <p:spPr>
          <a:xfrm>
            <a:off x="838200" y="681037"/>
            <a:ext cx="10515600" cy="1264994"/>
          </a:xfrm>
        </p:spPr>
        <p:txBody>
          <a:bodyPr>
            <a:normAutofit/>
          </a:bodyPr>
          <a:lstStyle/>
          <a:p>
            <a:r>
              <a:rPr lang="en-US" b="1" dirty="0"/>
              <a:t>HbA</a:t>
            </a:r>
            <a:r>
              <a:rPr lang="en-US" b="1" baseline="-25000" dirty="0"/>
              <a:t>1c</a:t>
            </a:r>
            <a:r>
              <a:rPr lang="en-US" b="1" dirty="0"/>
              <a:t>—Is It a Good Diagnostic Predictor of Type 1 Onset in a Pediatric Population?</a:t>
            </a:r>
            <a:endParaRPr lang="en-US" dirty="0"/>
          </a:p>
        </p:txBody>
      </p:sp>
      <p:sp>
        <p:nvSpPr>
          <p:cNvPr id="3" name="Segnaposto contenuto 2">
            <a:extLst>
              <a:ext uri="{FF2B5EF4-FFF2-40B4-BE49-F238E27FC236}">
                <a16:creationId xmlns:a16="http://schemas.microsoft.com/office/drawing/2014/main" id="{2857F90F-724D-604B-AEA7-A46C41117BE5}"/>
              </a:ext>
            </a:extLst>
          </p:cNvPr>
          <p:cNvSpPr>
            <a:spLocks noGrp="1"/>
          </p:cNvSpPr>
          <p:nvPr>
            <p:ph idx="1"/>
          </p:nvPr>
        </p:nvSpPr>
        <p:spPr>
          <a:xfrm>
            <a:off x="838200" y="2063261"/>
            <a:ext cx="10515600" cy="4113701"/>
          </a:xfrm>
        </p:spPr>
        <p:txBody>
          <a:bodyPr>
            <a:normAutofit/>
          </a:bodyPr>
          <a:lstStyle/>
          <a:p>
            <a:pPr lvl="0">
              <a:lnSpc>
                <a:spcPct val="100000"/>
              </a:lnSpc>
            </a:pPr>
            <a:r>
              <a:rPr lang="en-US" dirty="0"/>
              <a:t>Risk factors associated with a change in HbA</a:t>
            </a:r>
            <a:r>
              <a:rPr lang="en-US" baseline="-25000" dirty="0"/>
              <a:t>1c</a:t>
            </a:r>
            <a:r>
              <a:rPr lang="en-US" dirty="0"/>
              <a:t> was examined, and identified number of antibodies at HbA</a:t>
            </a:r>
            <a:r>
              <a:rPr lang="en-US" baseline="-25000" dirty="0"/>
              <a:t>1c</a:t>
            </a:r>
            <a:r>
              <a:rPr lang="en-US" dirty="0"/>
              <a:t> change, age at baseline, and HbA</a:t>
            </a:r>
            <a:r>
              <a:rPr lang="en-US" baseline="-25000" dirty="0"/>
              <a:t>1c</a:t>
            </a:r>
            <a:r>
              <a:rPr lang="en-US" dirty="0"/>
              <a:t> at baseline.</a:t>
            </a:r>
            <a:endParaRPr lang="it-IT" dirty="0"/>
          </a:p>
          <a:p>
            <a:pPr lvl="0">
              <a:lnSpc>
                <a:spcPct val="100000"/>
              </a:lnSpc>
            </a:pPr>
            <a:r>
              <a:rPr lang="en-US" dirty="0"/>
              <a:t>The change in HbA</a:t>
            </a:r>
            <a:r>
              <a:rPr lang="en-US" baseline="-25000" dirty="0"/>
              <a:t>1c</a:t>
            </a:r>
            <a:r>
              <a:rPr lang="en-US" dirty="0"/>
              <a:t> was found to predict T1D in children.</a:t>
            </a:r>
            <a:endParaRPr lang="it-IT" dirty="0"/>
          </a:p>
          <a:p>
            <a:pPr lvl="0">
              <a:lnSpc>
                <a:spcPct val="100000"/>
              </a:lnSpc>
            </a:pPr>
            <a:r>
              <a:rPr lang="en-US" dirty="0"/>
              <a:t>A rapid change in HbA</a:t>
            </a:r>
            <a:r>
              <a:rPr lang="en-US" baseline="-25000" dirty="0"/>
              <a:t>1c</a:t>
            </a:r>
            <a:r>
              <a:rPr lang="en-US" dirty="0"/>
              <a:t> did not predict T1D.</a:t>
            </a:r>
            <a:endParaRPr lang="it-IT" dirty="0"/>
          </a:p>
          <a:p>
            <a:pPr lvl="0">
              <a:lnSpc>
                <a:spcPct val="100000"/>
              </a:lnSpc>
            </a:pPr>
            <a:r>
              <a:rPr lang="en-US" dirty="0"/>
              <a:t>Change in HbA</a:t>
            </a:r>
            <a:r>
              <a:rPr lang="en-US" baseline="-25000" dirty="0"/>
              <a:t>1c</a:t>
            </a:r>
            <a:r>
              <a:rPr lang="en-US" dirty="0"/>
              <a:t> was a good diagnostic measure in the young population, and was as reliable as a single oral glucose tolerance test for T1D.</a:t>
            </a:r>
            <a:endParaRPr lang="it-IT" dirty="0"/>
          </a:p>
        </p:txBody>
      </p:sp>
    </p:spTree>
    <p:extLst>
      <p:ext uri="{BB962C8B-B14F-4D97-AF65-F5344CB8AC3E}">
        <p14:creationId xmlns:p14="http://schemas.microsoft.com/office/powerpoint/2010/main" val="3610158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45BCA5-661D-444D-AA82-B999385354FB}"/>
              </a:ext>
            </a:extLst>
          </p:cNvPr>
          <p:cNvSpPr>
            <a:spLocks noGrp="1"/>
          </p:cNvSpPr>
          <p:nvPr>
            <p:ph type="title"/>
          </p:nvPr>
        </p:nvSpPr>
        <p:spPr>
          <a:xfrm>
            <a:off x="838200" y="681037"/>
            <a:ext cx="10515600" cy="1144588"/>
          </a:xfrm>
        </p:spPr>
        <p:txBody>
          <a:bodyPr>
            <a:normAutofit/>
          </a:bodyPr>
          <a:lstStyle/>
          <a:p>
            <a:r>
              <a:rPr lang="en-US" b="1" dirty="0"/>
              <a:t>Dissecting the Type 1 Diabetes and Celiac Disease Overlap in the TEDDY Study</a:t>
            </a:r>
          </a:p>
        </p:txBody>
      </p:sp>
      <p:sp>
        <p:nvSpPr>
          <p:cNvPr id="3" name="Segnaposto contenuto 2">
            <a:extLst>
              <a:ext uri="{FF2B5EF4-FFF2-40B4-BE49-F238E27FC236}">
                <a16:creationId xmlns:a16="http://schemas.microsoft.com/office/drawing/2014/main" id="{2857F90F-724D-604B-AEA7-A46C41117BE5}"/>
              </a:ext>
            </a:extLst>
          </p:cNvPr>
          <p:cNvSpPr>
            <a:spLocks noGrp="1"/>
          </p:cNvSpPr>
          <p:nvPr>
            <p:ph idx="1"/>
          </p:nvPr>
        </p:nvSpPr>
        <p:spPr>
          <a:xfrm>
            <a:off x="838200" y="2016369"/>
            <a:ext cx="10515600" cy="4160594"/>
          </a:xfrm>
        </p:spPr>
        <p:txBody>
          <a:bodyPr>
            <a:normAutofit/>
          </a:bodyPr>
          <a:lstStyle/>
          <a:p>
            <a:pPr lvl="0">
              <a:lnSpc>
                <a:spcPct val="100000"/>
              </a:lnSpc>
            </a:pPr>
            <a:r>
              <a:rPr lang="en-US" dirty="0"/>
              <a:t>Extensive overlap was found between celiac autoimmunity (</a:t>
            </a:r>
            <a:r>
              <a:rPr lang="en-US" dirty="0" err="1"/>
              <a:t>TGA</a:t>
            </a:r>
            <a:r>
              <a:rPr lang="en-US" dirty="0"/>
              <a:t>, transglutaminase autoantibodies) and T1D in the TEDDY cohort.</a:t>
            </a:r>
            <a:endParaRPr lang="it-IT" dirty="0"/>
          </a:p>
          <a:p>
            <a:pPr lvl="0">
              <a:lnSpc>
                <a:spcPct val="100000"/>
              </a:lnSpc>
            </a:pPr>
            <a:r>
              <a:rPr lang="en-US" dirty="0"/>
              <a:t>Islet autoimmunity usually preceded </a:t>
            </a:r>
            <a:r>
              <a:rPr lang="en-US" dirty="0" err="1"/>
              <a:t>TGA</a:t>
            </a:r>
            <a:r>
              <a:rPr lang="en-US" dirty="0"/>
              <a:t>, and islet autoimmunity increased the risk of subsequent </a:t>
            </a:r>
            <a:r>
              <a:rPr lang="en-US" dirty="0" err="1"/>
              <a:t>TGA</a:t>
            </a:r>
            <a:r>
              <a:rPr lang="en-US" dirty="0"/>
              <a:t>.</a:t>
            </a:r>
            <a:endParaRPr lang="it-IT" dirty="0"/>
          </a:p>
          <a:p>
            <a:pPr lvl="0">
              <a:lnSpc>
                <a:spcPct val="100000"/>
              </a:lnSpc>
            </a:pPr>
            <a:r>
              <a:rPr lang="en-US" dirty="0"/>
              <a:t>While gluten intake was a strong risk factor for </a:t>
            </a:r>
            <a:r>
              <a:rPr lang="en-US" dirty="0" err="1"/>
              <a:t>TGA</a:t>
            </a:r>
            <a:r>
              <a:rPr lang="en-US" dirty="0"/>
              <a:t>, neither intake nor age at gluten introduction were consistent risk factors for both types of autoimmunity.</a:t>
            </a:r>
            <a:endParaRPr lang="it-IT" dirty="0"/>
          </a:p>
          <a:p>
            <a:pPr lvl="0">
              <a:lnSpc>
                <a:spcPct val="100000"/>
              </a:lnSpc>
            </a:pPr>
            <a:r>
              <a:rPr lang="en-US" dirty="0"/>
              <a:t>Enteroviral infection was associated with both islet autoimmunity and </a:t>
            </a:r>
            <a:r>
              <a:rPr lang="en-US" dirty="0" err="1"/>
              <a:t>TGA</a:t>
            </a:r>
            <a:r>
              <a:rPr lang="en-US" dirty="0"/>
              <a:t>, the latter when stratified by gluten intake, and may explain some of the overlap.</a:t>
            </a:r>
            <a:endParaRPr lang="it-IT" dirty="0"/>
          </a:p>
        </p:txBody>
      </p:sp>
    </p:spTree>
    <p:extLst>
      <p:ext uri="{BB962C8B-B14F-4D97-AF65-F5344CB8AC3E}">
        <p14:creationId xmlns:p14="http://schemas.microsoft.com/office/powerpoint/2010/main" val="2899318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45BCA5-661D-444D-AA82-B999385354FB}"/>
              </a:ext>
            </a:extLst>
          </p:cNvPr>
          <p:cNvSpPr>
            <a:spLocks noGrp="1"/>
          </p:cNvSpPr>
          <p:nvPr>
            <p:ph type="title"/>
          </p:nvPr>
        </p:nvSpPr>
        <p:spPr/>
        <p:txBody>
          <a:bodyPr/>
          <a:lstStyle/>
          <a:p>
            <a:r>
              <a:rPr lang="en-US" b="1" dirty="0"/>
              <a:t>Conclusions</a:t>
            </a:r>
            <a:endParaRPr lang="en-US" dirty="0"/>
          </a:p>
        </p:txBody>
      </p:sp>
      <p:sp>
        <p:nvSpPr>
          <p:cNvPr id="3" name="Segnaposto contenuto 2">
            <a:extLst>
              <a:ext uri="{FF2B5EF4-FFF2-40B4-BE49-F238E27FC236}">
                <a16:creationId xmlns:a16="http://schemas.microsoft.com/office/drawing/2014/main" id="{2857F90F-724D-604B-AEA7-A46C41117BE5}"/>
              </a:ext>
            </a:extLst>
          </p:cNvPr>
          <p:cNvSpPr>
            <a:spLocks noGrp="1"/>
          </p:cNvSpPr>
          <p:nvPr>
            <p:ph idx="1"/>
          </p:nvPr>
        </p:nvSpPr>
        <p:spPr/>
        <p:txBody>
          <a:bodyPr/>
          <a:lstStyle/>
          <a:p>
            <a:pPr lvl="0">
              <a:lnSpc>
                <a:spcPct val="100000"/>
              </a:lnSpc>
            </a:pPr>
            <a:r>
              <a:rPr lang="en-US" dirty="0"/>
              <a:t>A risk score for T1D was identified using autoantibodies, and genetic and clinical markers.</a:t>
            </a:r>
            <a:endParaRPr lang="it-IT" dirty="0"/>
          </a:p>
          <a:p>
            <a:pPr lvl="0">
              <a:lnSpc>
                <a:spcPct val="100000"/>
              </a:lnSpc>
            </a:pPr>
            <a:r>
              <a:rPr lang="en-US" dirty="0"/>
              <a:t>Distinct metabolic clusters were identified in the TEDDY population.</a:t>
            </a:r>
            <a:endParaRPr lang="it-IT" dirty="0"/>
          </a:p>
          <a:p>
            <a:pPr lvl="0">
              <a:lnSpc>
                <a:spcPct val="100000"/>
              </a:lnSpc>
            </a:pPr>
            <a:r>
              <a:rPr lang="en-US" dirty="0"/>
              <a:t>Change in HbA</a:t>
            </a:r>
            <a:r>
              <a:rPr lang="en-US" baseline="-25000" dirty="0"/>
              <a:t>1c</a:t>
            </a:r>
            <a:r>
              <a:rPr lang="en-US" dirty="0"/>
              <a:t> was a good diagnostic tool for T1D.</a:t>
            </a:r>
            <a:endParaRPr lang="it-IT" dirty="0"/>
          </a:p>
          <a:p>
            <a:pPr lvl="0">
              <a:lnSpc>
                <a:spcPct val="100000"/>
              </a:lnSpc>
            </a:pPr>
            <a:r>
              <a:rPr lang="en-US" dirty="0"/>
              <a:t>The observed overlap between T1D and celiac disease was greater than expected.</a:t>
            </a:r>
            <a:endParaRPr lang="it-IT" dirty="0"/>
          </a:p>
        </p:txBody>
      </p:sp>
    </p:spTree>
    <p:extLst>
      <p:ext uri="{BB962C8B-B14F-4D97-AF65-F5344CB8AC3E}">
        <p14:creationId xmlns:p14="http://schemas.microsoft.com/office/powerpoint/2010/main" val="160406807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683</TotalTime>
  <Words>697</Words>
  <Application>Microsoft Macintosh PowerPoint</Application>
  <PresentationFormat>Widescreen</PresentationFormat>
  <Paragraphs>47</Paragraphs>
  <Slides>9</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9</vt:i4>
      </vt:variant>
    </vt:vector>
  </HeadingPairs>
  <TitlesOfParts>
    <vt:vector size="13" baseType="lpstr">
      <vt:lpstr>Arial</vt:lpstr>
      <vt:lpstr>Calibri</vt:lpstr>
      <vt:lpstr>Calibri Light</vt:lpstr>
      <vt:lpstr>Tema di Office</vt:lpstr>
      <vt:lpstr>Presentazione standard di PowerPoint</vt:lpstr>
      <vt:lpstr>Update from the TEDDY Study</vt:lpstr>
      <vt:lpstr>Key messages</vt:lpstr>
      <vt:lpstr>Background</vt:lpstr>
      <vt:lpstr>Determinants of Islet Autoimmunity and Clinical Implications</vt:lpstr>
      <vt:lpstr>Metabolome Signals in the TEDDY Study</vt:lpstr>
      <vt:lpstr>HbA1c—Is It a Good Diagnostic Predictor of Type 1 Onset in a Pediatric Population?</vt:lpstr>
      <vt:lpstr>Dissecting the Type 1 Diabetes and Celiac Disease Overlap in the TEDDY Study</vt:lpstr>
      <vt:lpstr>Conclusions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ADA2020</dc:title>
  <dc:subject/>
  <dc:creator>GM</dc:creator>
  <cp:keywords/>
  <dc:description/>
  <cp:lastModifiedBy>Giorgio Mantovani</cp:lastModifiedBy>
  <cp:revision>64</cp:revision>
  <dcterms:created xsi:type="dcterms:W3CDTF">2019-09-23T14:09:10Z</dcterms:created>
  <dcterms:modified xsi:type="dcterms:W3CDTF">2020-06-23T07:04:45Z</dcterms:modified>
  <cp:category/>
</cp:coreProperties>
</file>