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9" r:id="rId3"/>
    <p:sldId id="258" r:id="rId4"/>
    <p:sldId id="260" r:id="rId5"/>
    <p:sldId id="265" r:id="rId6"/>
    <p:sldId id="263" r:id="rId7"/>
    <p:sldId id="262"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136F"/>
    <a:srgbClr val="011893"/>
    <a:srgbClr val="004353"/>
    <a:srgbClr val="29233D"/>
    <a:srgbClr val="A922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Stile medio 3 - Color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927"/>
    <p:restoredTop sz="94700"/>
  </p:normalViewPr>
  <p:slideViewPr>
    <p:cSldViewPr snapToGrid="0" snapToObjects="1" showGuides="1">
      <p:cViewPr varScale="1">
        <p:scale>
          <a:sx n="108" d="100"/>
          <a:sy n="108" d="100"/>
        </p:scale>
        <p:origin x="114" y="3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66B877-E35D-3E40-B8BA-BF8F6306B83D}" type="datetimeFigureOut">
              <a:rPr lang="en-US" smtClean="0"/>
              <a:t>7/15/2020</a:t>
            </a:fld>
            <a:endParaRPr lang="en-US"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F521BB-FDC7-624B-8C43-885D0AA8BBCA}" type="slidenum">
              <a:rPr lang="en-US" smtClean="0"/>
              <a:t>‹#›</a:t>
            </a:fld>
            <a:endParaRPr lang="en-US" dirty="0"/>
          </a:p>
        </p:txBody>
      </p:sp>
    </p:spTree>
    <p:extLst>
      <p:ext uri="{BB962C8B-B14F-4D97-AF65-F5344CB8AC3E}">
        <p14:creationId xmlns:p14="http://schemas.microsoft.com/office/powerpoint/2010/main" val="2758980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F328E65B-3537-B441-A683-23E294CA645D}"/>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4" name="Segnaposto data 3">
            <a:extLst>
              <a:ext uri="{FF2B5EF4-FFF2-40B4-BE49-F238E27FC236}">
                <a16:creationId xmlns:a16="http://schemas.microsoft.com/office/drawing/2014/main" id="{4A7B4A71-FD88-504A-B65B-FE5408B8AE7E}"/>
              </a:ext>
            </a:extLst>
          </p:cNvPr>
          <p:cNvSpPr>
            <a:spLocks noGrp="1"/>
          </p:cNvSpPr>
          <p:nvPr>
            <p:ph type="dt" sz="half" idx="10"/>
          </p:nvPr>
        </p:nvSpPr>
        <p:spPr/>
        <p:txBody>
          <a:bodyPr/>
          <a:lstStyle/>
          <a:p>
            <a:fld id="{1667F049-DAD0-634C-8565-5D61F06EEF17}" type="datetime1">
              <a:rPr lang="it-IT" smtClean="0"/>
              <a:t>15/07/2020</a:t>
            </a:fld>
            <a:endParaRPr lang="en-US" dirty="0"/>
          </a:p>
        </p:txBody>
      </p:sp>
      <p:sp>
        <p:nvSpPr>
          <p:cNvPr id="6" name="Segnaposto numero diapositiva 5">
            <a:extLst>
              <a:ext uri="{FF2B5EF4-FFF2-40B4-BE49-F238E27FC236}">
                <a16:creationId xmlns:a16="http://schemas.microsoft.com/office/drawing/2014/main" id="{75337B35-C928-A245-951C-10AC7739F0B7}"/>
              </a:ext>
            </a:extLst>
          </p:cNvPr>
          <p:cNvSpPr>
            <a:spLocks noGrp="1"/>
          </p:cNvSpPr>
          <p:nvPr>
            <p:ph type="sldNum" sz="quarter" idx="12"/>
          </p:nvPr>
        </p:nvSpPr>
        <p:spPr/>
        <p:txBody>
          <a:bodyPr/>
          <a:lstStyle/>
          <a:p>
            <a:fld id="{0D6BD911-1A3E-CB49-8D40-7D4F8E24FC8A}" type="slidenum">
              <a:rPr lang="en-US" smtClean="0"/>
              <a:t>‹#›</a:t>
            </a:fld>
            <a:endParaRPr lang="en-US" dirty="0"/>
          </a:p>
        </p:txBody>
      </p:sp>
      <p:sp>
        <p:nvSpPr>
          <p:cNvPr id="8" name="Rettangolo 7">
            <a:extLst>
              <a:ext uri="{FF2B5EF4-FFF2-40B4-BE49-F238E27FC236}">
                <a16:creationId xmlns:a16="http://schemas.microsoft.com/office/drawing/2014/main" id="{C6F9C326-1031-8C4D-8CDD-FC7D9102A920}"/>
              </a:ext>
            </a:extLst>
          </p:cNvPr>
          <p:cNvSpPr/>
          <p:nvPr userDrawn="1"/>
        </p:nvSpPr>
        <p:spPr>
          <a:xfrm>
            <a:off x="0" y="5549901"/>
            <a:ext cx="12192000" cy="1308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 name="CasellaDiTesto 8">
            <a:extLst>
              <a:ext uri="{FF2B5EF4-FFF2-40B4-BE49-F238E27FC236}">
                <a16:creationId xmlns:a16="http://schemas.microsoft.com/office/drawing/2014/main" id="{0544F1B1-2F03-2A47-BEE1-013347F0D391}"/>
              </a:ext>
            </a:extLst>
          </p:cNvPr>
          <p:cNvSpPr txBox="1"/>
          <p:nvPr userDrawn="1"/>
        </p:nvSpPr>
        <p:spPr>
          <a:xfrm>
            <a:off x="8368143" y="6014683"/>
            <a:ext cx="2795220" cy="461665"/>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rgbClr val="000000"/>
                </a:solidFill>
                <a:latin typeface="Calibri" charset="0"/>
                <a:ea typeface="Calibri" charset="0"/>
                <a:cs typeface="Calibri" charset="0"/>
              </a:rPr>
              <a:t>SUPPORTED BY AN UNRESTRICTED EDUCATIONAL SPONSORSHIP FROM</a:t>
            </a:r>
            <a:endParaRPr lang="en-US" sz="1200" b="0" dirty="0">
              <a:solidFill>
                <a:srgbClr val="141415"/>
              </a:solidFill>
              <a:latin typeface="Calibri" charset="0"/>
              <a:ea typeface="Calibri" charset="0"/>
              <a:cs typeface="Calibri" charset="0"/>
            </a:endParaRPr>
          </a:p>
        </p:txBody>
      </p:sp>
      <p:pic>
        <p:nvPicPr>
          <p:cNvPr id="10" name="Immagine 9" descr="lilly.png">
            <a:extLst>
              <a:ext uri="{FF2B5EF4-FFF2-40B4-BE49-F238E27FC236}">
                <a16:creationId xmlns:a16="http://schemas.microsoft.com/office/drawing/2014/main" id="{B0AFD33C-3DFB-8640-97F5-E5F4105EFE09}"/>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0922538" y="6014006"/>
            <a:ext cx="931863" cy="571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3A35A1BE-CCDF-7A41-AA30-6A1596A8710A}"/>
              </a:ext>
            </a:extLst>
          </p:cNvPr>
          <p:cNvPicPr>
            <a:picLocks noChangeAspect="1"/>
          </p:cNvPicPr>
          <p:nvPr userDrawn="1"/>
        </p:nvPicPr>
        <p:blipFill rotWithShape="1">
          <a:blip r:embed="rId4" cstate="screen">
            <a:extLst>
              <a:ext uri="{28A0092B-C50C-407E-A947-70E740481C1C}">
                <a14:useLocalDpi xmlns:a14="http://schemas.microsoft.com/office/drawing/2010/main"/>
              </a:ext>
            </a:extLst>
          </a:blip>
          <a:srcRect/>
          <a:stretch/>
        </p:blipFill>
        <p:spPr>
          <a:xfrm>
            <a:off x="395870" y="5791397"/>
            <a:ext cx="4289611" cy="852905"/>
          </a:xfrm>
          <a:prstGeom prst="rect">
            <a:avLst/>
          </a:prstGeom>
        </p:spPr>
      </p:pic>
      <p:sp>
        <p:nvSpPr>
          <p:cNvPr id="15" name="Rectangle 14">
            <a:extLst>
              <a:ext uri="{FF2B5EF4-FFF2-40B4-BE49-F238E27FC236}">
                <a16:creationId xmlns:a16="http://schemas.microsoft.com/office/drawing/2014/main" id="{2B410FD8-0515-244F-A60D-02CF4DD74897}"/>
              </a:ext>
            </a:extLst>
          </p:cNvPr>
          <p:cNvSpPr/>
          <p:nvPr userDrawn="1"/>
        </p:nvSpPr>
        <p:spPr>
          <a:xfrm>
            <a:off x="0" y="968189"/>
            <a:ext cx="12192000" cy="3388658"/>
          </a:xfrm>
          <a:prstGeom prst="rect">
            <a:avLst/>
          </a:prstGeom>
          <a:solidFill>
            <a:srgbClr val="011893">
              <a:alpha val="7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a:extLst>
              <a:ext uri="{FF2B5EF4-FFF2-40B4-BE49-F238E27FC236}">
                <a16:creationId xmlns:a16="http://schemas.microsoft.com/office/drawing/2014/main" id="{0063E82E-3C9C-2E45-A512-B876424D59D6}"/>
              </a:ext>
            </a:extLst>
          </p:cNvPr>
          <p:cNvPicPr>
            <a:picLocks noChangeAspect="1"/>
          </p:cNvPicPr>
          <p:nvPr userDrawn="1"/>
        </p:nvPicPr>
        <p:blipFill>
          <a:blip r:embed="rId5"/>
          <a:stretch>
            <a:fillRect/>
          </a:stretch>
        </p:blipFill>
        <p:spPr>
          <a:xfrm>
            <a:off x="1679946" y="1952298"/>
            <a:ext cx="8832103" cy="579411"/>
          </a:xfrm>
          <a:prstGeom prst="rect">
            <a:avLst/>
          </a:prstGeom>
        </p:spPr>
      </p:pic>
      <p:sp>
        <p:nvSpPr>
          <p:cNvPr id="19" name="TextBox 18">
            <a:extLst>
              <a:ext uri="{FF2B5EF4-FFF2-40B4-BE49-F238E27FC236}">
                <a16:creationId xmlns:a16="http://schemas.microsoft.com/office/drawing/2014/main" id="{07F37B37-9A2E-3743-8047-47CB59B725EA}"/>
              </a:ext>
            </a:extLst>
          </p:cNvPr>
          <p:cNvSpPr txBox="1"/>
          <p:nvPr userDrawn="1"/>
        </p:nvSpPr>
        <p:spPr>
          <a:xfrm>
            <a:off x="5170102" y="2866626"/>
            <a:ext cx="1851789" cy="523220"/>
          </a:xfrm>
          <a:prstGeom prst="rect">
            <a:avLst/>
          </a:prstGeom>
          <a:noFill/>
        </p:spPr>
        <p:txBody>
          <a:bodyPr wrap="none" rtlCol="0">
            <a:spAutoFit/>
          </a:bodyPr>
          <a:lstStyle/>
          <a:p>
            <a:pPr algn="ctr"/>
            <a:r>
              <a:rPr lang="en-US" sz="2800" b="1" spc="300" dirty="0">
                <a:solidFill>
                  <a:schemeClr val="bg1"/>
                </a:solidFill>
                <a:latin typeface="+mj-lt"/>
              </a:rPr>
              <a:t>SLIDE KIT</a:t>
            </a:r>
          </a:p>
        </p:txBody>
      </p:sp>
    </p:spTree>
    <p:extLst>
      <p:ext uri="{BB962C8B-B14F-4D97-AF65-F5344CB8AC3E}">
        <p14:creationId xmlns:p14="http://schemas.microsoft.com/office/powerpoint/2010/main" val="2766051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estazione sezione">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E534E8DD-79C8-2941-90A0-D8FA3A2E908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432F106-E8A1-9B4A-B23F-9F42B6DE8BC5}"/>
              </a:ext>
            </a:extLst>
          </p:cNvPr>
          <p:cNvSpPr/>
          <p:nvPr userDrawn="1"/>
        </p:nvSpPr>
        <p:spPr>
          <a:xfrm>
            <a:off x="0" y="0"/>
            <a:ext cx="12192000" cy="5907218"/>
          </a:xfrm>
          <a:prstGeom prst="rect">
            <a:avLst/>
          </a:prstGeom>
          <a:solidFill>
            <a:srgbClr val="011893">
              <a:alpha val="7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ttangolo 7">
            <a:extLst>
              <a:ext uri="{FF2B5EF4-FFF2-40B4-BE49-F238E27FC236}">
                <a16:creationId xmlns:a16="http://schemas.microsoft.com/office/drawing/2014/main" id="{8B9BDF1A-5048-F54A-8F77-BEB3A43C49E1}"/>
              </a:ext>
            </a:extLst>
          </p:cNvPr>
          <p:cNvSpPr/>
          <p:nvPr userDrawn="1"/>
        </p:nvSpPr>
        <p:spPr>
          <a:xfrm>
            <a:off x="0" y="5818869"/>
            <a:ext cx="12192000" cy="10391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Immagine 7">
            <a:extLst>
              <a:ext uri="{FF2B5EF4-FFF2-40B4-BE49-F238E27FC236}">
                <a16:creationId xmlns:a16="http://schemas.microsoft.com/office/drawing/2014/main" id="{AFADB9D3-334B-2340-8D90-3A16A8C3659E}"/>
              </a:ext>
            </a:extLst>
          </p:cNvPr>
          <p:cNvPicPr>
            <a:picLocks noChangeAspect="1"/>
          </p:cNvPicPr>
          <p:nvPr userDrawn="1"/>
        </p:nvPicPr>
        <p:blipFill>
          <a:blip r:embed="rId3"/>
          <a:stretch>
            <a:fillRect/>
          </a:stretch>
        </p:blipFill>
        <p:spPr>
          <a:xfrm>
            <a:off x="10582579" y="6171151"/>
            <a:ext cx="1177682" cy="334569"/>
          </a:xfrm>
          <a:prstGeom prst="rect">
            <a:avLst/>
          </a:prstGeom>
        </p:spPr>
      </p:pic>
      <p:sp>
        <p:nvSpPr>
          <p:cNvPr id="9" name="Rettangolo 8">
            <a:extLst>
              <a:ext uri="{FF2B5EF4-FFF2-40B4-BE49-F238E27FC236}">
                <a16:creationId xmlns:a16="http://schemas.microsoft.com/office/drawing/2014/main" id="{20A54DB0-402D-C646-9536-02EACEBC8C87}"/>
              </a:ext>
            </a:extLst>
          </p:cNvPr>
          <p:cNvSpPr/>
          <p:nvPr userDrawn="1"/>
        </p:nvSpPr>
        <p:spPr>
          <a:xfrm>
            <a:off x="838200" y="4119314"/>
            <a:ext cx="6096000" cy="400110"/>
          </a:xfrm>
          <a:prstGeom prst="rect">
            <a:avLst/>
          </a:prstGeom>
        </p:spPr>
        <p:txBody>
          <a:bodyPr>
            <a:spAutoFit/>
          </a:bodyPr>
          <a:lstStyle/>
          <a:p>
            <a:r>
              <a:rPr lang="en-US" sz="2000" i="1" dirty="0">
                <a:solidFill>
                  <a:schemeClr val="bg1"/>
                </a:solidFill>
                <a:latin typeface="Calibri" panose="020F0502020204030204" pitchFamily="34" charset="0"/>
                <a:ea typeface="Calibri" panose="020F0502020204030204" pitchFamily="34" charset="0"/>
                <a:cs typeface="Calibri" panose="020F0502020204030204" pitchFamily="34" charset="0"/>
              </a:rPr>
              <a:t>Presented by</a:t>
            </a:r>
          </a:p>
        </p:txBody>
      </p:sp>
      <p:sp>
        <p:nvSpPr>
          <p:cNvPr id="10" name="Titolo 1">
            <a:extLst>
              <a:ext uri="{FF2B5EF4-FFF2-40B4-BE49-F238E27FC236}">
                <a16:creationId xmlns:a16="http://schemas.microsoft.com/office/drawing/2014/main" id="{6C7F9F16-8575-814C-9586-814BB3F9801C}"/>
              </a:ext>
            </a:extLst>
          </p:cNvPr>
          <p:cNvSpPr>
            <a:spLocks noGrp="1"/>
          </p:cNvSpPr>
          <p:nvPr>
            <p:ph type="title" hasCustomPrompt="1"/>
          </p:nvPr>
        </p:nvSpPr>
        <p:spPr>
          <a:xfrm>
            <a:off x="838200" y="2251075"/>
            <a:ext cx="10515600" cy="1325563"/>
          </a:xfrm>
        </p:spPr>
        <p:txBody>
          <a:bodyPr/>
          <a:lstStyle>
            <a:lvl1pPr>
              <a:defRPr>
                <a:solidFill>
                  <a:schemeClr val="bg1"/>
                </a:solidFill>
              </a:defRPr>
            </a:lvl1pPr>
          </a:lstStyle>
          <a:p>
            <a:r>
              <a:rPr lang="en-US" noProof="0" dirty="0"/>
              <a:t>What’s New in Psoriasis?</a:t>
            </a:r>
          </a:p>
        </p:txBody>
      </p:sp>
      <p:sp>
        <p:nvSpPr>
          <p:cNvPr id="12" name="Segnaposto testo 11">
            <a:extLst>
              <a:ext uri="{FF2B5EF4-FFF2-40B4-BE49-F238E27FC236}">
                <a16:creationId xmlns:a16="http://schemas.microsoft.com/office/drawing/2014/main" id="{FC669FDB-0F54-9C4A-9881-E3C893B3F09A}"/>
              </a:ext>
            </a:extLst>
          </p:cNvPr>
          <p:cNvSpPr>
            <a:spLocks noGrp="1"/>
          </p:cNvSpPr>
          <p:nvPr>
            <p:ph type="body" sz="quarter" idx="13"/>
          </p:nvPr>
        </p:nvSpPr>
        <p:spPr>
          <a:xfrm>
            <a:off x="838200" y="4531449"/>
            <a:ext cx="2640012" cy="717550"/>
          </a:xfrm>
        </p:spPr>
        <p:txBody>
          <a:bodyPr>
            <a:noAutofit/>
          </a:bodyPr>
          <a:lstStyle>
            <a:lvl1pPr marL="0" indent="0">
              <a:buNone/>
              <a:defRPr lang="en-US" sz="1200" kern="1200" dirty="0">
                <a:solidFill>
                  <a:schemeClr val="bg1"/>
                </a:solidFill>
                <a:latin typeface="+mj-lt"/>
                <a:ea typeface="+mj-ea"/>
                <a:cs typeface="+mj-cs"/>
              </a:defRPr>
            </a:lvl1pPr>
            <a:lvl2pPr>
              <a:defRPr sz="1600">
                <a:ln>
                  <a:solidFill>
                    <a:schemeClr val="bg1"/>
                  </a:solidFill>
                </a:ln>
              </a:defRPr>
            </a:lvl2pPr>
            <a:lvl3pPr>
              <a:defRPr sz="1400">
                <a:ln>
                  <a:solidFill>
                    <a:schemeClr val="bg1"/>
                  </a:solidFill>
                </a:ln>
              </a:defRPr>
            </a:lvl3pPr>
            <a:lvl4pPr>
              <a:defRPr sz="1200">
                <a:ln>
                  <a:solidFill>
                    <a:schemeClr val="bg1"/>
                  </a:solidFill>
                </a:ln>
              </a:defRPr>
            </a:lvl4pPr>
            <a:lvl5pPr>
              <a:defRPr sz="1200">
                <a:ln>
                  <a:solidFill>
                    <a:schemeClr val="bg1"/>
                  </a:solidFill>
                </a:ln>
              </a:defRPr>
            </a:lvl5pPr>
          </a:lstStyle>
          <a:p>
            <a:pPr lvl="0"/>
            <a:endParaRPr lang="en-US" noProof="0" dirty="0"/>
          </a:p>
        </p:txBody>
      </p:sp>
      <p:sp>
        <p:nvSpPr>
          <p:cNvPr id="14" name="CasellaDiTesto 10">
            <a:extLst>
              <a:ext uri="{FF2B5EF4-FFF2-40B4-BE49-F238E27FC236}">
                <a16:creationId xmlns:a16="http://schemas.microsoft.com/office/drawing/2014/main" id="{4F2F3D9E-D51D-604C-9325-E6A14B10F7BD}"/>
              </a:ext>
            </a:extLst>
          </p:cNvPr>
          <p:cNvSpPr txBox="1"/>
          <p:nvPr userDrawn="1"/>
        </p:nvSpPr>
        <p:spPr>
          <a:xfrm>
            <a:off x="324842" y="6015269"/>
            <a:ext cx="8525434" cy="669414"/>
          </a:xfrm>
          <a:prstGeom prst="rect">
            <a:avLst/>
          </a:prstGeom>
          <a:noFill/>
        </p:spPr>
        <p:txBody>
          <a:bodyPr wrap="square" rtlCol="0">
            <a:spAutoFit/>
          </a:bodyPr>
          <a:lstStyle/>
          <a:p>
            <a:pPr algn="just"/>
            <a:r>
              <a:rPr lang="en-US" sz="1050" b="1" dirty="0"/>
              <a:t>Developed by Infomedica – Medical Education &amp; Information</a:t>
            </a:r>
          </a:p>
          <a:p>
            <a:pPr algn="just"/>
            <a:r>
              <a:rPr lang="en-US" sz="900" dirty="0"/>
              <a:t>2020 AAD Virtual Meeting Experience content is made available to an international audience through a licensing agreement between Infomedica and the American Academy of Dermatology. Infomedica is an independent medical education provider that delivers medical information to healthcare professionals through conference coverage and online educational programs and activities.</a:t>
            </a:r>
          </a:p>
        </p:txBody>
      </p:sp>
      <p:pic>
        <p:nvPicPr>
          <p:cNvPr id="11" name="Picture 10">
            <a:extLst>
              <a:ext uri="{FF2B5EF4-FFF2-40B4-BE49-F238E27FC236}">
                <a16:creationId xmlns:a16="http://schemas.microsoft.com/office/drawing/2014/main" id="{F021A89E-AB5D-C243-A622-54D921187B0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38201" y="835832"/>
            <a:ext cx="4164106" cy="273177"/>
          </a:xfrm>
          <a:prstGeom prst="rect">
            <a:avLst/>
          </a:prstGeom>
        </p:spPr>
      </p:pic>
    </p:spTree>
    <p:extLst>
      <p:ext uri="{BB962C8B-B14F-4D97-AF65-F5344CB8AC3E}">
        <p14:creationId xmlns:p14="http://schemas.microsoft.com/office/powerpoint/2010/main" val="389628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052C12-C0A7-FA4C-BF31-E0C6D99C3EE2}"/>
              </a:ext>
            </a:extLst>
          </p:cNvPr>
          <p:cNvSpPr>
            <a:spLocks noGrp="1"/>
          </p:cNvSpPr>
          <p:nvPr>
            <p:ph type="title" hasCustomPrompt="1"/>
          </p:nvPr>
        </p:nvSpPr>
        <p:spPr>
          <a:xfrm>
            <a:off x="838200" y="611309"/>
            <a:ext cx="10515600" cy="1079379"/>
          </a:xfrm>
        </p:spPr>
        <p:txBody>
          <a:bodyPr/>
          <a:lstStyle>
            <a:lvl1pPr>
              <a:defRPr>
                <a:solidFill>
                  <a:srgbClr val="011893"/>
                </a:solidFill>
              </a:defRPr>
            </a:lvl1pPr>
          </a:lstStyle>
          <a:p>
            <a:r>
              <a:rPr lang="en-US" noProof="0" dirty="0"/>
              <a:t>Figure</a:t>
            </a:r>
          </a:p>
        </p:txBody>
      </p:sp>
      <p:sp>
        <p:nvSpPr>
          <p:cNvPr id="3" name="Segnaposto contenuto 2">
            <a:extLst>
              <a:ext uri="{FF2B5EF4-FFF2-40B4-BE49-F238E27FC236}">
                <a16:creationId xmlns:a16="http://schemas.microsoft.com/office/drawing/2014/main" id="{B99EB991-402A-8F4F-A2F9-8BE6F490B351}"/>
              </a:ext>
            </a:extLst>
          </p:cNvPr>
          <p:cNvSpPr>
            <a:spLocks noGrp="1"/>
          </p:cNvSpPr>
          <p:nvPr>
            <p:ph idx="1" hasCustomPrompt="1"/>
          </p:nvPr>
        </p:nvSpPr>
        <p:spPr/>
        <p:txBody>
          <a:bodyPr>
            <a:normAutofit/>
          </a:bodyPr>
          <a:lstStyle>
            <a:lvl1pPr>
              <a:defRPr sz="2400"/>
            </a:lvl1pPr>
            <a:lvl2pPr>
              <a:defRPr sz="2000"/>
            </a:lvl2pPr>
            <a:lvl3pPr>
              <a:defRPr sz="1800"/>
            </a:lvl3pPr>
            <a:lvl4pPr>
              <a:defRPr sz="1600"/>
            </a:lvl4pPr>
            <a:lvl5pPr>
              <a:defRPr sz="1600"/>
            </a:lvl5pPr>
          </a:lstStyle>
          <a:p>
            <a:pPr lvl="0"/>
            <a:r>
              <a:rPr lang="en-US" noProof="0" dirty="0"/>
              <a:t>Insert content</a:t>
            </a:r>
          </a:p>
        </p:txBody>
      </p:sp>
      <p:sp>
        <p:nvSpPr>
          <p:cNvPr id="4" name="Segnaposto data 3">
            <a:extLst>
              <a:ext uri="{FF2B5EF4-FFF2-40B4-BE49-F238E27FC236}">
                <a16:creationId xmlns:a16="http://schemas.microsoft.com/office/drawing/2014/main" id="{FD8EDC6D-CD28-884D-9E8D-B2505CD2A785}"/>
              </a:ext>
            </a:extLst>
          </p:cNvPr>
          <p:cNvSpPr>
            <a:spLocks noGrp="1"/>
          </p:cNvSpPr>
          <p:nvPr>
            <p:ph type="dt" sz="half" idx="10"/>
          </p:nvPr>
        </p:nvSpPr>
        <p:spPr/>
        <p:txBody>
          <a:bodyPr/>
          <a:lstStyle/>
          <a:p>
            <a:fld id="{D3DB5473-53C5-784E-938C-41DE14085FE8}" type="datetime1">
              <a:rPr lang="it-IT" smtClean="0"/>
              <a:t>15/07/2020</a:t>
            </a:fld>
            <a:endParaRPr lang="en-US" dirty="0"/>
          </a:p>
        </p:txBody>
      </p:sp>
      <p:sp>
        <p:nvSpPr>
          <p:cNvPr id="6" name="Segnaposto numero diapositiva 5">
            <a:extLst>
              <a:ext uri="{FF2B5EF4-FFF2-40B4-BE49-F238E27FC236}">
                <a16:creationId xmlns:a16="http://schemas.microsoft.com/office/drawing/2014/main" id="{7F7B8B8D-A463-0A4A-9DC1-8C99441BAD2B}"/>
              </a:ext>
            </a:extLst>
          </p:cNvPr>
          <p:cNvSpPr>
            <a:spLocks noGrp="1"/>
          </p:cNvSpPr>
          <p:nvPr>
            <p:ph type="sldNum" sz="quarter" idx="12"/>
          </p:nvPr>
        </p:nvSpPr>
        <p:spPr/>
        <p:txBody>
          <a:bodyPr/>
          <a:lstStyle/>
          <a:p>
            <a:fld id="{0D6BD911-1A3E-CB49-8D40-7D4F8E24FC8A}" type="slidenum">
              <a:rPr lang="en-US" smtClean="0"/>
              <a:t>‹#›</a:t>
            </a:fld>
            <a:endParaRPr lang="en-US" dirty="0"/>
          </a:p>
        </p:txBody>
      </p:sp>
      <p:pic>
        <p:nvPicPr>
          <p:cNvPr id="14" name="Picture 13">
            <a:extLst>
              <a:ext uri="{FF2B5EF4-FFF2-40B4-BE49-F238E27FC236}">
                <a16:creationId xmlns:a16="http://schemas.microsoft.com/office/drawing/2014/main" id="{CE622D83-2726-DB4D-9CCF-DB4493C269F8}"/>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35307" y="6227953"/>
            <a:ext cx="2846091" cy="565889"/>
          </a:xfrm>
          <a:prstGeom prst="rect">
            <a:avLst/>
          </a:prstGeom>
        </p:spPr>
      </p:pic>
      <p:pic>
        <p:nvPicPr>
          <p:cNvPr id="15" name="Immagine 7">
            <a:extLst>
              <a:ext uri="{FF2B5EF4-FFF2-40B4-BE49-F238E27FC236}">
                <a16:creationId xmlns:a16="http://schemas.microsoft.com/office/drawing/2014/main" id="{3B7886CD-ADB5-5F4B-9C12-8F26AF554C0D}"/>
              </a:ext>
            </a:extLst>
          </p:cNvPr>
          <p:cNvPicPr>
            <a:picLocks noChangeAspect="1"/>
          </p:cNvPicPr>
          <p:nvPr userDrawn="1"/>
        </p:nvPicPr>
        <p:blipFill>
          <a:blip r:embed="rId3"/>
          <a:stretch>
            <a:fillRect/>
          </a:stretch>
        </p:blipFill>
        <p:spPr>
          <a:xfrm>
            <a:off x="10224609" y="6374545"/>
            <a:ext cx="1177682" cy="334569"/>
          </a:xfrm>
          <a:prstGeom prst="rect">
            <a:avLst/>
          </a:prstGeom>
        </p:spPr>
      </p:pic>
      <p:sp>
        <p:nvSpPr>
          <p:cNvPr id="16" name="TextBox 15">
            <a:extLst>
              <a:ext uri="{FF2B5EF4-FFF2-40B4-BE49-F238E27FC236}">
                <a16:creationId xmlns:a16="http://schemas.microsoft.com/office/drawing/2014/main" id="{CFDB7C7D-157B-134F-8301-64E2849E7F7F}"/>
              </a:ext>
            </a:extLst>
          </p:cNvPr>
          <p:cNvSpPr txBox="1"/>
          <p:nvPr userDrawn="1"/>
        </p:nvSpPr>
        <p:spPr>
          <a:xfrm>
            <a:off x="9302827" y="6434258"/>
            <a:ext cx="962123" cy="246221"/>
          </a:xfrm>
          <a:prstGeom prst="rect">
            <a:avLst/>
          </a:prstGeom>
          <a:noFill/>
        </p:spPr>
        <p:txBody>
          <a:bodyPr wrap="none" rtlCol="0">
            <a:spAutoFit/>
          </a:bodyPr>
          <a:lstStyle/>
          <a:p>
            <a:r>
              <a:rPr lang="en-US" sz="1000" dirty="0">
                <a:latin typeface="+mj-lt"/>
              </a:rPr>
              <a:t>DEVELOPED BY</a:t>
            </a:r>
          </a:p>
        </p:txBody>
      </p:sp>
      <p:sp>
        <p:nvSpPr>
          <p:cNvPr id="17" name="Rectangle 16">
            <a:extLst>
              <a:ext uri="{FF2B5EF4-FFF2-40B4-BE49-F238E27FC236}">
                <a16:creationId xmlns:a16="http://schemas.microsoft.com/office/drawing/2014/main" id="{B14AFD43-37F6-CB4F-A1CE-418D151FFBF2}"/>
              </a:ext>
            </a:extLst>
          </p:cNvPr>
          <p:cNvSpPr/>
          <p:nvPr userDrawn="1"/>
        </p:nvSpPr>
        <p:spPr>
          <a:xfrm>
            <a:off x="-1" y="0"/>
            <a:ext cx="12192000" cy="36512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7F8292DF-991E-C14D-8EB0-CBA79090DFDE}"/>
              </a:ext>
            </a:extLst>
          </p:cNvPr>
          <p:cNvSpPr txBox="1"/>
          <p:nvPr userDrawn="1"/>
        </p:nvSpPr>
        <p:spPr>
          <a:xfrm>
            <a:off x="9982200" y="63262"/>
            <a:ext cx="2113079" cy="246221"/>
          </a:xfrm>
          <a:prstGeom prst="rect">
            <a:avLst/>
          </a:prstGeom>
          <a:noFill/>
        </p:spPr>
        <p:txBody>
          <a:bodyPr wrap="none" rtlCol="0">
            <a:spAutoFit/>
          </a:bodyPr>
          <a:lstStyle/>
          <a:p>
            <a:pPr algn="ctr"/>
            <a:r>
              <a:rPr lang="en-US" sz="1000" spc="300" dirty="0">
                <a:solidFill>
                  <a:schemeClr val="bg1"/>
                </a:solidFill>
                <a:latin typeface="+mj-lt"/>
              </a:rPr>
              <a:t>OFFICIAL HIGHLIGHTS </a:t>
            </a:r>
          </a:p>
        </p:txBody>
      </p:sp>
      <p:sp>
        <p:nvSpPr>
          <p:cNvPr id="19" name="TextBox 18">
            <a:extLst>
              <a:ext uri="{FF2B5EF4-FFF2-40B4-BE49-F238E27FC236}">
                <a16:creationId xmlns:a16="http://schemas.microsoft.com/office/drawing/2014/main" id="{8BC607C8-02B4-4F4A-A785-E6DB6B8CDFB9}"/>
              </a:ext>
            </a:extLst>
          </p:cNvPr>
          <p:cNvSpPr txBox="1"/>
          <p:nvPr userDrawn="1"/>
        </p:nvSpPr>
        <p:spPr>
          <a:xfrm>
            <a:off x="304756" y="63262"/>
            <a:ext cx="6203942" cy="246221"/>
          </a:xfrm>
          <a:prstGeom prst="rect">
            <a:avLst/>
          </a:prstGeom>
          <a:noFill/>
        </p:spPr>
        <p:txBody>
          <a:bodyPr wrap="none" rtlCol="0">
            <a:spAutoFit/>
          </a:bodyPr>
          <a:lstStyle/>
          <a:p>
            <a:r>
              <a:rPr lang="en-US" sz="1000" spc="300" dirty="0">
                <a:solidFill>
                  <a:schemeClr val="bg1"/>
                </a:solidFill>
                <a:latin typeface="+mj-lt"/>
              </a:rPr>
              <a:t>AMERICAN ACADEMY OF DERMATOLOGY VIRTUAL MEETING EXPERIENCE</a:t>
            </a:r>
          </a:p>
        </p:txBody>
      </p:sp>
      <p:pic>
        <p:nvPicPr>
          <p:cNvPr id="7" name="Picture 6">
            <a:extLst>
              <a:ext uri="{FF2B5EF4-FFF2-40B4-BE49-F238E27FC236}">
                <a16:creationId xmlns:a16="http://schemas.microsoft.com/office/drawing/2014/main" id="{95398B05-033A-8F43-8110-C1FB0BD3884D}"/>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273625" y="6423147"/>
            <a:ext cx="3460900" cy="227045"/>
          </a:xfrm>
          <a:prstGeom prst="rect">
            <a:avLst/>
          </a:prstGeom>
        </p:spPr>
      </p:pic>
    </p:spTree>
    <p:extLst>
      <p:ext uri="{BB962C8B-B14F-4D97-AF65-F5344CB8AC3E}">
        <p14:creationId xmlns:p14="http://schemas.microsoft.com/office/powerpoint/2010/main" val="967074360"/>
      </p:ext>
    </p:extLst>
  </p:cSld>
  <p:clrMapOvr>
    <a:masterClrMapping/>
  </p:clrMapOvr>
  <p:extLst>
    <p:ext uri="{DCECCB84-F9BA-43D5-87BE-67443E8EF086}">
      <p15:sldGuideLst xmlns:p15="http://schemas.microsoft.com/office/powerpoint/2012/main">
        <p15:guide id="1" orient="horz" pos="4133"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2FE69A4-805E-6047-9DCE-58A042F313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a:t>Fare clic per modificare lo stile del titolo dello schema</a:t>
            </a:r>
          </a:p>
        </p:txBody>
      </p:sp>
      <p:sp>
        <p:nvSpPr>
          <p:cNvPr id="3" name="Segnaposto testo 2">
            <a:extLst>
              <a:ext uri="{FF2B5EF4-FFF2-40B4-BE49-F238E27FC236}">
                <a16:creationId xmlns:a16="http://schemas.microsoft.com/office/drawing/2014/main" id="{BA920C24-8639-5046-9A45-B1833FCBB1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a:t>Fare clic per modificare gli stili del testo dello schema</a:t>
            </a:r>
          </a:p>
          <a:p>
            <a:pPr lvl="1"/>
            <a:r>
              <a:rPr lang="en-US" noProof="0"/>
              <a:t>Secondo livello</a:t>
            </a:r>
          </a:p>
          <a:p>
            <a:pPr lvl="2"/>
            <a:r>
              <a:rPr lang="en-US" noProof="0"/>
              <a:t>Terzo livello</a:t>
            </a:r>
          </a:p>
          <a:p>
            <a:pPr lvl="3"/>
            <a:r>
              <a:rPr lang="en-US" noProof="0"/>
              <a:t>Quarto livello</a:t>
            </a:r>
          </a:p>
          <a:p>
            <a:pPr lvl="4"/>
            <a:r>
              <a:rPr lang="en-US" noProof="0"/>
              <a:t>Quinto livello</a:t>
            </a:r>
          </a:p>
        </p:txBody>
      </p:sp>
      <p:sp>
        <p:nvSpPr>
          <p:cNvPr id="4" name="Segnaposto data 3">
            <a:extLst>
              <a:ext uri="{FF2B5EF4-FFF2-40B4-BE49-F238E27FC236}">
                <a16:creationId xmlns:a16="http://schemas.microsoft.com/office/drawing/2014/main" id="{09ACF4C6-A6F4-D945-8D84-0D47BEA946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DC1DC-E4DF-4240-91A6-23E0A73F0B0D}" type="datetime1">
              <a:rPr lang="it-IT" smtClean="0"/>
              <a:t>15/07/2020</a:t>
            </a:fld>
            <a:endParaRPr lang="en-US" dirty="0"/>
          </a:p>
        </p:txBody>
      </p:sp>
      <p:sp>
        <p:nvSpPr>
          <p:cNvPr id="5" name="Segnaposto piè di pagina 4">
            <a:extLst>
              <a:ext uri="{FF2B5EF4-FFF2-40B4-BE49-F238E27FC236}">
                <a16:creationId xmlns:a16="http://schemas.microsoft.com/office/drawing/2014/main" id="{E0A8CCB0-037E-6A4D-9187-40B6D1742C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EADV HIGHLIGHTS 2019</a:t>
            </a:r>
          </a:p>
        </p:txBody>
      </p:sp>
      <p:sp>
        <p:nvSpPr>
          <p:cNvPr id="6" name="Segnaposto numero diapositiva 5">
            <a:extLst>
              <a:ext uri="{FF2B5EF4-FFF2-40B4-BE49-F238E27FC236}">
                <a16:creationId xmlns:a16="http://schemas.microsoft.com/office/drawing/2014/main" id="{412DB30B-A766-2846-BC95-BCCF0AA8AA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6BD911-1A3E-CB49-8D40-7D4F8E24FC8A}" type="slidenum">
              <a:rPr lang="en-US" smtClean="0"/>
              <a:t>‹#›</a:t>
            </a:fld>
            <a:endParaRPr lang="en-US" dirty="0"/>
          </a:p>
        </p:txBody>
      </p:sp>
    </p:spTree>
    <p:extLst>
      <p:ext uri="{BB962C8B-B14F-4D97-AF65-F5344CB8AC3E}">
        <p14:creationId xmlns:p14="http://schemas.microsoft.com/office/powerpoint/2010/main" val="64130926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Lst>
  <p:hf sldNum="0" hdr="0" ftr="0" dt="0"/>
  <p:txStyles>
    <p:titleStyle>
      <a:lvl1pPr algn="l" defTabSz="914400" rtl="0" eaLnBrk="1" latinLnBrk="0" hangingPunct="1">
        <a:lnSpc>
          <a:spcPct val="90000"/>
        </a:lnSpc>
        <a:spcBef>
          <a:spcPct val="0"/>
        </a:spcBef>
        <a:buNone/>
        <a:defRPr sz="3600" kern="1200">
          <a:solidFill>
            <a:srgbClr val="011893"/>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2486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430440-E487-0F41-8E70-B0B12418FBF3}"/>
              </a:ext>
            </a:extLst>
          </p:cNvPr>
          <p:cNvSpPr>
            <a:spLocks noGrp="1"/>
          </p:cNvSpPr>
          <p:nvPr>
            <p:ph type="title"/>
          </p:nvPr>
        </p:nvSpPr>
        <p:spPr>
          <a:xfrm>
            <a:off x="838200" y="2372061"/>
            <a:ext cx="10515600" cy="1590340"/>
          </a:xfrm>
        </p:spPr>
        <p:txBody>
          <a:bodyPr>
            <a:normAutofit/>
          </a:bodyPr>
          <a:lstStyle/>
          <a:p>
            <a:pPr lvl="0"/>
            <a:r>
              <a:rPr lang="fr-FR" b="1" dirty="0"/>
              <a:t>Efficacité et innocuité de l’abrocitinib chez les patients atteints de dermatite atopique modérée à sévère : résultats de l’étude de phase 3 JADE MONO-2</a:t>
            </a:r>
            <a:endParaRPr lang="en-IT" dirty="0"/>
          </a:p>
        </p:txBody>
      </p:sp>
      <p:sp>
        <p:nvSpPr>
          <p:cNvPr id="3" name="Segnaposto testo 2">
            <a:extLst>
              <a:ext uri="{FF2B5EF4-FFF2-40B4-BE49-F238E27FC236}">
                <a16:creationId xmlns:a16="http://schemas.microsoft.com/office/drawing/2014/main" id="{1C6C122D-E7B1-1041-8D80-4047EECCF6EA}"/>
              </a:ext>
            </a:extLst>
          </p:cNvPr>
          <p:cNvSpPr>
            <a:spLocks noGrp="1"/>
          </p:cNvSpPr>
          <p:nvPr>
            <p:ph type="body" sz="quarter" idx="13"/>
          </p:nvPr>
        </p:nvSpPr>
        <p:spPr>
          <a:xfrm>
            <a:off x="838200" y="4485939"/>
            <a:ext cx="10262937" cy="945188"/>
          </a:xfrm>
        </p:spPr>
        <p:txBody>
          <a:bodyPr/>
          <a:lstStyle/>
          <a:p>
            <a:pPr>
              <a:lnSpc>
                <a:spcPct val="100000"/>
              </a:lnSpc>
              <a:spcBef>
                <a:spcPts val="0"/>
              </a:spcBef>
            </a:pPr>
            <a:r>
              <a:rPr lang="en-US" sz="2400" b="1" dirty="0">
                <a:latin typeface="+mn-lt"/>
              </a:rPr>
              <a:t>Melinda Gooderham</a:t>
            </a:r>
            <a:r>
              <a:rPr lang="en-US" sz="2400" dirty="0">
                <a:latin typeface="+mn-lt"/>
              </a:rPr>
              <a:t>, MSc, MD, FRCPC</a:t>
            </a:r>
            <a:br>
              <a:rPr lang="en-US" sz="2400" b="1" dirty="0">
                <a:latin typeface="+mn-lt"/>
              </a:rPr>
            </a:br>
            <a:r>
              <a:rPr lang="en-US" sz="1800" dirty="0">
                <a:latin typeface="+mn-lt"/>
              </a:rPr>
              <a:t>Skin Centre for Dermatology, Queen’s University and Probity Medical Research, Peterborough, ON, Canada</a:t>
            </a:r>
          </a:p>
        </p:txBody>
      </p:sp>
    </p:spTree>
    <p:extLst>
      <p:ext uri="{BB962C8B-B14F-4D97-AF65-F5344CB8AC3E}">
        <p14:creationId xmlns:p14="http://schemas.microsoft.com/office/powerpoint/2010/main" val="4096162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A9A61F-F15D-0946-853C-BEC3161378C4}"/>
              </a:ext>
            </a:extLst>
          </p:cNvPr>
          <p:cNvSpPr>
            <a:spLocks noGrp="1"/>
          </p:cNvSpPr>
          <p:nvPr>
            <p:ph type="title"/>
          </p:nvPr>
        </p:nvSpPr>
        <p:spPr/>
        <p:txBody>
          <a:bodyPr/>
          <a:lstStyle/>
          <a:p>
            <a:r>
              <a:rPr lang="en-US" b="1" dirty="0"/>
              <a:t>Messages clés</a:t>
            </a:r>
            <a:endParaRPr lang="en-US" dirty="0"/>
          </a:p>
        </p:txBody>
      </p:sp>
      <p:sp>
        <p:nvSpPr>
          <p:cNvPr id="4" name="Segnaposto contenuto 3">
            <a:extLst>
              <a:ext uri="{FF2B5EF4-FFF2-40B4-BE49-F238E27FC236}">
                <a16:creationId xmlns:a16="http://schemas.microsoft.com/office/drawing/2014/main" id="{639456FF-F958-8E48-A3C3-86A5769E9296}"/>
              </a:ext>
            </a:extLst>
          </p:cNvPr>
          <p:cNvSpPr>
            <a:spLocks noGrp="1"/>
          </p:cNvSpPr>
          <p:nvPr>
            <p:ph idx="1"/>
          </p:nvPr>
        </p:nvSpPr>
        <p:spPr/>
        <p:txBody>
          <a:bodyPr>
            <a:normAutofit/>
          </a:bodyPr>
          <a:lstStyle/>
          <a:p>
            <a:pPr marL="285750" indent="-285750">
              <a:lnSpc>
                <a:spcPct val="100000"/>
              </a:lnSpc>
              <a:tabLst>
                <a:tab pos="914400" algn="l"/>
              </a:tabLst>
            </a:pPr>
            <a:r>
              <a:rPr lang="fr-CA"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La dermatite atopique est une affection courante avec une physiopathologie complexe.</a:t>
            </a:r>
            <a:endParaRPr lang="it-IT"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100000"/>
              </a:lnSpc>
              <a:tabLst>
                <a:tab pos="914400" algn="l"/>
              </a:tabLst>
            </a:pPr>
            <a:r>
              <a:rPr lang="fr-CA"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De nouvelles thérapies ciblent l’inflammation sous-jacente pour soulager les symptômes.</a:t>
            </a:r>
            <a:endParaRPr lang="it-IT"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100000"/>
              </a:lnSpc>
              <a:tabLst>
                <a:tab pos="914400" algn="l"/>
              </a:tabLst>
            </a:pPr>
            <a:r>
              <a:rPr lang="fr-CA"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L’abrocitinib a significativement amélioré les signes et les symptômes de la dermatite atopique modérée à sévère par rapport au placebo chez les adolescents et les adultes.</a:t>
            </a:r>
            <a:endParaRPr lang="it-IT"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100000"/>
              </a:lnSpc>
              <a:tabLst>
                <a:tab pos="914400" algn="l"/>
              </a:tabLst>
            </a:pPr>
            <a:r>
              <a:rPr lang="fr-CA"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L’abrocitinib a été bien toléré et a montré un profil d’innocuité à court terme acceptable.</a:t>
            </a:r>
            <a:endParaRPr lang="it-IT"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6688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A9A61F-F15D-0946-853C-BEC3161378C4}"/>
              </a:ext>
            </a:extLst>
          </p:cNvPr>
          <p:cNvSpPr>
            <a:spLocks noGrp="1"/>
          </p:cNvSpPr>
          <p:nvPr>
            <p:ph type="title"/>
          </p:nvPr>
        </p:nvSpPr>
        <p:spPr/>
        <p:txBody>
          <a:bodyPr/>
          <a:lstStyle/>
          <a:p>
            <a:r>
              <a:rPr lang="en-US" b="1" dirty="0"/>
              <a:t>Contexte</a:t>
            </a:r>
            <a:endParaRPr lang="en-US" dirty="0"/>
          </a:p>
        </p:txBody>
      </p:sp>
      <p:sp>
        <p:nvSpPr>
          <p:cNvPr id="4" name="Segnaposto contenuto 3">
            <a:extLst>
              <a:ext uri="{FF2B5EF4-FFF2-40B4-BE49-F238E27FC236}">
                <a16:creationId xmlns:a16="http://schemas.microsoft.com/office/drawing/2014/main" id="{639456FF-F958-8E48-A3C3-86A5769E9296}"/>
              </a:ext>
            </a:extLst>
          </p:cNvPr>
          <p:cNvSpPr>
            <a:spLocks noGrp="1"/>
          </p:cNvSpPr>
          <p:nvPr>
            <p:ph idx="1"/>
          </p:nvPr>
        </p:nvSpPr>
        <p:spPr>
          <a:xfrm>
            <a:off x="838200" y="1654169"/>
            <a:ext cx="10515600" cy="4351338"/>
          </a:xfrm>
        </p:spPr>
        <p:txBody>
          <a:bodyPr>
            <a:normAutofit/>
          </a:bodyPr>
          <a:lstStyle/>
          <a:p>
            <a:pPr marL="0" indent="0">
              <a:lnSpc>
                <a:spcPct val="100000"/>
              </a:lnSpc>
              <a:buNone/>
              <a:tabLst>
                <a:tab pos="914400" algn="l"/>
              </a:tabLst>
            </a:pPr>
            <a:r>
              <a:rPr lang="fr-CA" i="1" dirty="0">
                <a:solidFill>
                  <a:srgbClr val="222222"/>
                </a:solidFill>
                <a:effectLst/>
                <a:latin typeface="Calibri" panose="020F0502020204030204" pitchFamily="34" charset="0"/>
                <a:ea typeface="Times New Roman" panose="02020603050405020304" pitchFamily="18" charset="0"/>
              </a:rPr>
              <a:t>Que savons-nous déjà sur ce sujet ?</a:t>
            </a:r>
            <a:endParaRPr lang="it-IT" dirty="0">
              <a:effectLst/>
              <a:latin typeface="Times New Roman" panose="02020603050405020304" pitchFamily="18" charset="0"/>
              <a:ea typeface="Times New Roman" panose="02020603050405020304" pitchFamily="18" charset="0"/>
            </a:endParaRPr>
          </a:p>
          <a:p>
            <a:pPr marL="285750" indent="-285750">
              <a:lnSpc>
                <a:spcPct val="100000"/>
              </a:lnSpc>
              <a:tabLst>
                <a:tab pos="914400" algn="l"/>
              </a:tabLst>
            </a:pPr>
            <a:r>
              <a:rPr lang="fr-CA"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La dermatite atopique (DA) est la forme d’eczéma la plus courante - touchant jusqu’à 25 % des enfants et 10 % des adultes.</a:t>
            </a:r>
            <a:r>
              <a:rPr lang="fr-CA" baseline="300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it-IT"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100000"/>
              </a:lnSpc>
              <a:tabLst>
                <a:tab pos="914400" algn="l"/>
              </a:tabLst>
            </a:pPr>
            <a:r>
              <a:rPr lang="fr-CA"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Les progrès dans la compréhension de la base moléculaire sous-jacente de la maladie mènent à de nouvelles thérapies qui ciblent des voies inflammatoires spécifiques.</a:t>
            </a:r>
            <a:r>
              <a:rPr lang="fr-CA" baseline="300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it-IT"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100000"/>
              </a:lnSpc>
              <a:tabLst>
                <a:tab pos="914400" algn="l"/>
              </a:tabLst>
            </a:pPr>
            <a:r>
              <a:rPr lang="fr-CA"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L’abrocitinib est un inhibiteur oral de JAK pris une fois par jour, avec une sélectivité pour JAK1.</a:t>
            </a:r>
            <a:endParaRPr lang="it-IT"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ttangolo 4">
            <a:extLst>
              <a:ext uri="{FF2B5EF4-FFF2-40B4-BE49-F238E27FC236}">
                <a16:creationId xmlns:a16="http://schemas.microsoft.com/office/drawing/2014/main" id="{1DB8D94B-489A-544E-A212-4CF090D57A50}"/>
              </a:ext>
            </a:extLst>
          </p:cNvPr>
          <p:cNvSpPr/>
          <p:nvPr/>
        </p:nvSpPr>
        <p:spPr>
          <a:xfrm>
            <a:off x="1016000" y="5497676"/>
            <a:ext cx="10337800" cy="230832"/>
          </a:xfrm>
          <a:prstGeom prst="rect">
            <a:avLst/>
          </a:prstGeom>
        </p:spPr>
        <p:txBody>
          <a:bodyPr wrap="square">
            <a:spAutoFit/>
          </a:bodyPr>
          <a:lstStyle/>
          <a:p>
            <a:r>
              <a:rPr lang="en-US" sz="900" dirty="0">
                <a:solidFill>
                  <a:schemeClr val="tx1">
                    <a:lumMod val="65000"/>
                    <a:lumOff val="35000"/>
                  </a:schemeClr>
                </a:solidFill>
                <a:latin typeface="+mj-lt"/>
                <a:ea typeface="Times New Roman" panose="02020603050405020304" pitchFamily="18" charset="0"/>
              </a:rPr>
              <a:t>1. Cabanillas B, Brehler A-C, Novak N. Atopic Dermatitis Phenotypes and the Need for Personalized Medicine. Curr Opin Allergy Clin Immunol 2017;17(4):309–15.</a:t>
            </a:r>
            <a:endParaRPr lang="it-IT" sz="900" dirty="0">
              <a:solidFill>
                <a:schemeClr val="tx1">
                  <a:lumMod val="65000"/>
                  <a:lumOff val="35000"/>
                </a:schemeClr>
              </a:solidFill>
              <a:latin typeface="+mj-lt"/>
            </a:endParaRPr>
          </a:p>
        </p:txBody>
      </p:sp>
    </p:spTree>
    <p:extLst>
      <p:ext uri="{BB962C8B-B14F-4D97-AF65-F5344CB8AC3E}">
        <p14:creationId xmlns:p14="http://schemas.microsoft.com/office/powerpoint/2010/main" val="148205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A9A61F-F15D-0946-853C-BEC3161378C4}"/>
              </a:ext>
            </a:extLst>
          </p:cNvPr>
          <p:cNvSpPr>
            <a:spLocks noGrp="1"/>
          </p:cNvSpPr>
          <p:nvPr>
            <p:ph type="title"/>
          </p:nvPr>
        </p:nvSpPr>
        <p:spPr/>
        <p:txBody>
          <a:bodyPr/>
          <a:lstStyle/>
          <a:p>
            <a:r>
              <a:rPr lang="en-US" b="1" dirty="0"/>
              <a:t>Contexte</a:t>
            </a:r>
            <a:endParaRPr lang="en-US" dirty="0"/>
          </a:p>
        </p:txBody>
      </p:sp>
      <p:sp>
        <p:nvSpPr>
          <p:cNvPr id="4" name="Segnaposto contenuto 3">
            <a:extLst>
              <a:ext uri="{FF2B5EF4-FFF2-40B4-BE49-F238E27FC236}">
                <a16:creationId xmlns:a16="http://schemas.microsoft.com/office/drawing/2014/main" id="{639456FF-F958-8E48-A3C3-86A5769E9296}"/>
              </a:ext>
            </a:extLst>
          </p:cNvPr>
          <p:cNvSpPr>
            <a:spLocks noGrp="1"/>
          </p:cNvSpPr>
          <p:nvPr>
            <p:ph idx="1"/>
          </p:nvPr>
        </p:nvSpPr>
        <p:spPr>
          <a:xfrm>
            <a:off x="838200" y="1654169"/>
            <a:ext cx="10515600" cy="4351338"/>
          </a:xfrm>
        </p:spPr>
        <p:txBody>
          <a:bodyPr>
            <a:normAutofit/>
          </a:bodyPr>
          <a:lstStyle/>
          <a:p>
            <a:pPr marL="0" indent="0">
              <a:lnSpc>
                <a:spcPct val="100000"/>
              </a:lnSpc>
              <a:buNone/>
              <a:tabLst>
                <a:tab pos="914400" algn="l"/>
              </a:tabLst>
            </a:pPr>
            <a:r>
              <a:rPr lang="fr-CA" i="1" dirty="0">
                <a:solidFill>
                  <a:srgbClr val="222222"/>
                </a:solidFill>
                <a:effectLst/>
                <a:latin typeface="Calibri" panose="020F0502020204030204" pitchFamily="34" charset="0"/>
                <a:ea typeface="Times New Roman" panose="02020603050405020304" pitchFamily="18" charset="0"/>
              </a:rPr>
              <a:t>Comment cette étude a-t-elle été menée ?</a:t>
            </a:r>
            <a:endParaRPr lang="it-IT" dirty="0">
              <a:effectLst/>
              <a:latin typeface="Times New Roman" panose="02020603050405020304" pitchFamily="18" charset="0"/>
              <a:ea typeface="Times New Roman" panose="02020603050405020304" pitchFamily="18" charset="0"/>
            </a:endParaRPr>
          </a:p>
          <a:p>
            <a:pPr marL="285750" indent="-285750">
              <a:lnSpc>
                <a:spcPct val="100000"/>
              </a:lnSpc>
              <a:tabLst>
                <a:tab pos="914400" algn="l"/>
              </a:tabLst>
            </a:pPr>
            <a:r>
              <a:rPr lang="fr-CA"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JADE MONO-2 était une étude mondiale de phase 3, en double aveugle, contrôlée par placebo, sur l’abrocitinib en monothérapie.</a:t>
            </a:r>
            <a:endParaRPr lang="it-IT"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100000"/>
              </a:lnSpc>
              <a:tabLst>
                <a:tab pos="914400" algn="l"/>
              </a:tabLst>
            </a:pPr>
            <a:r>
              <a:rPr lang="fr-CA"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391 patients atteints de DA modérée à sévère, âgés de 12 ans et plus, ont été randomisés 2:2:1 pour recevoir de l’abrocitinib à 200 mg QD, 100 mg QD ou un placebo pendant 12 semaines de dosage, plus un suivi de 4 semaines.</a:t>
            </a:r>
            <a:endParaRPr lang="it-IT"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100000"/>
              </a:lnSpc>
              <a:tabLst>
                <a:tab pos="914400" algn="l"/>
              </a:tabLst>
            </a:pPr>
            <a:r>
              <a:rPr lang="fr-CA"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Les paramètres coprimaires étaient l’IGA (Investigator Global Assessment scale) et l’EASI-75 à la semaine 12.</a:t>
            </a:r>
            <a:endParaRPr lang="it-IT"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ttangolo 4">
            <a:extLst>
              <a:ext uri="{FF2B5EF4-FFF2-40B4-BE49-F238E27FC236}">
                <a16:creationId xmlns:a16="http://schemas.microsoft.com/office/drawing/2014/main" id="{1DB8D94B-489A-544E-A212-4CF090D57A50}"/>
              </a:ext>
            </a:extLst>
          </p:cNvPr>
          <p:cNvSpPr/>
          <p:nvPr/>
        </p:nvSpPr>
        <p:spPr>
          <a:xfrm>
            <a:off x="1016000" y="5497676"/>
            <a:ext cx="10337800" cy="230832"/>
          </a:xfrm>
          <a:prstGeom prst="rect">
            <a:avLst/>
          </a:prstGeom>
        </p:spPr>
        <p:txBody>
          <a:bodyPr wrap="square">
            <a:spAutoFit/>
          </a:bodyPr>
          <a:lstStyle/>
          <a:p>
            <a:r>
              <a:rPr lang="en-US" sz="900" dirty="0">
                <a:solidFill>
                  <a:schemeClr val="tx1">
                    <a:lumMod val="65000"/>
                    <a:lumOff val="35000"/>
                  </a:schemeClr>
                </a:solidFill>
                <a:latin typeface="+mj-lt"/>
                <a:ea typeface="Times New Roman" panose="02020603050405020304" pitchFamily="18" charset="0"/>
              </a:rPr>
              <a:t>1. Cabanillas B, Brehler A-C, Novak N. Atopic Dermatitis Phenotypes and the Need for Personalized Medicine. Curr Opin Allergy Clin Immunol 2017;17(4):309–15.</a:t>
            </a:r>
            <a:endParaRPr lang="it-IT" sz="900" dirty="0">
              <a:solidFill>
                <a:schemeClr val="tx1">
                  <a:lumMod val="65000"/>
                  <a:lumOff val="35000"/>
                </a:schemeClr>
              </a:solidFill>
              <a:latin typeface="+mj-lt"/>
            </a:endParaRPr>
          </a:p>
        </p:txBody>
      </p:sp>
    </p:spTree>
    <p:extLst>
      <p:ext uri="{BB962C8B-B14F-4D97-AF65-F5344CB8AC3E}">
        <p14:creationId xmlns:p14="http://schemas.microsoft.com/office/powerpoint/2010/main" val="3963294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A9A61F-F15D-0946-853C-BEC3161378C4}"/>
              </a:ext>
            </a:extLst>
          </p:cNvPr>
          <p:cNvSpPr>
            <a:spLocks noGrp="1"/>
          </p:cNvSpPr>
          <p:nvPr>
            <p:ph type="title"/>
          </p:nvPr>
        </p:nvSpPr>
        <p:spPr>
          <a:xfrm>
            <a:off x="838200" y="574790"/>
            <a:ext cx="10515600" cy="1079379"/>
          </a:xfrm>
        </p:spPr>
        <p:txBody>
          <a:bodyPr/>
          <a:lstStyle/>
          <a:p>
            <a:r>
              <a:rPr lang="en-US" b="1" dirty="0"/>
              <a:t>Résultats</a:t>
            </a:r>
            <a:endParaRPr lang="en-US" dirty="0"/>
          </a:p>
        </p:txBody>
      </p:sp>
      <p:sp>
        <p:nvSpPr>
          <p:cNvPr id="4" name="Segnaposto contenuto 3">
            <a:extLst>
              <a:ext uri="{FF2B5EF4-FFF2-40B4-BE49-F238E27FC236}">
                <a16:creationId xmlns:a16="http://schemas.microsoft.com/office/drawing/2014/main" id="{639456FF-F958-8E48-A3C3-86A5769E9296}"/>
              </a:ext>
            </a:extLst>
          </p:cNvPr>
          <p:cNvSpPr>
            <a:spLocks noGrp="1"/>
          </p:cNvSpPr>
          <p:nvPr>
            <p:ph idx="1"/>
          </p:nvPr>
        </p:nvSpPr>
        <p:spPr>
          <a:xfrm>
            <a:off x="838200" y="1583148"/>
            <a:ext cx="10760242" cy="4351338"/>
          </a:xfrm>
        </p:spPr>
        <p:txBody>
          <a:bodyPr>
            <a:noAutofit/>
          </a:bodyPr>
          <a:lstStyle/>
          <a:p>
            <a:pPr marL="0" indent="0">
              <a:lnSpc>
                <a:spcPct val="100000"/>
              </a:lnSpc>
              <a:buNone/>
              <a:tabLst>
                <a:tab pos="914400" algn="l"/>
              </a:tabLst>
            </a:pPr>
            <a:r>
              <a:rPr lang="fr-CA" sz="1800" i="1" dirty="0">
                <a:solidFill>
                  <a:srgbClr val="222222"/>
                </a:solidFill>
                <a:effectLst/>
                <a:latin typeface="Calibri" panose="020F0502020204030204" pitchFamily="34" charset="0"/>
                <a:ea typeface="Times New Roman" panose="02020603050405020304" pitchFamily="18" charset="0"/>
              </a:rPr>
              <a:t>Qu’apporte cette étude ?</a:t>
            </a:r>
            <a:endParaRPr lang="fr-CA" sz="18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00000"/>
              </a:lnSpc>
              <a:tabLst>
                <a:tab pos="914400" algn="l"/>
              </a:tabLst>
            </a:pPr>
            <a:r>
              <a:rPr lang="fr-CA" sz="18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À la douzième semaine, on a constaté une nette réponse à toutes les doses d’abrocitinib : 38,1 % des patients ont obtenu une amélioration de l’ IGA avec 200 mg QD, contre 28,4 % avec 100 mg, et 9,1 % avec le placebo.</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100000"/>
              </a:lnSpc>
              <a:tabLst>
                <a:tab pos="914400" algn="l"/>
              </a:tabLst>
            </a:pPr>
            <a:r>
              <a:rPr lang="fr-CA" sz="18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Un schéma similaire a été observé pour l’EASI-75 et la mesure la plus stricte de l’EASI-90.</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100000"/>
              </a:lnSpc>
              <a:tabLst>
                <a:tab pos="914400" algn="l"/>
              </a:tabLst>
            </a:pPr>
            <a:r>
              <a:rPr lang="fr-CA" sz="18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L’abrocitinib a soulagé rapidement les démangeaisons dans les deux branches de traitement.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100000"/>
              </a:lnSpc>
              <a:tabLst>
                <a:tab pos="914400" algn="l"/>
              </a:tabLst>
            </a:pPr>
            <a:r>
              <a:rPr lang="fr-CA" sz="18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Les seuls effets indésirables plus importants avec l’abrocitinib par rapport au placebo étaient les nausées, la rhinopharyngite et les céphalées. Les taux des effets indésirables graves étaient faibles.</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100000"/>
              </a:lnSpc>
              <a:tabLst>
                <a:tab pos="914400" algn="l"/>
              </a:tabLst>
            </a:pPr>
            <a:r>
              <a:rPr lang="fr-CA" sz="18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Les évaluations en laboratoire ont été similaires aux résultats précédents de l’étude de phase 2, sans modification cliniquement significative de l’hémoglobine, des neutrophiles ou des lymphocytes, bien qu’il y ait eu des modifications des taux de lipides liées à la dose, et une diminution du nombre de plaquettes jusqu’à la semaine 4.</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100000"/>
              </a:lnSpc>
              <a:tabLst>
                <a:tab pos="914400" algn="l"/>
              </a:tabLst>
            </a:pPr>
            <a:r>
              <a:rPr lang="fr-CA" sz="18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Les taux d’abandon étaient les plus élevés dans le groupe placebo, principalement en raison d’une réponse clinique insuffisante ou de la volonté de participer.</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0945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A9A61F-F15D-0946-853C-BEC3161378C4}"/>
              </a:ext>
            </a:extLst>
          </p:cNvPr>
          <p:cNvSpPr>
            <a:spLocks noGrp="1"/>
          </p:cNvSpPr>
          <p:nvPr>
            <p:ph type="title"/>
          </p:nvPr>
        </p:nvSpPr>
        <p:spPr/>
        <p:txBody>
          <a:bodyPr/>
          <a:lstStyle/>
          <a:p>
            <a:r>
              <a:rPr lang="en-US" b="1" dirty="0"/>
              <a:t>Perspectives</a:t>
            </a:r>
            <a:endParaRPr lang="en-US" dirty="0"/>
          </a:p>
        </p:txBody>
      </p:sp>
      <p:sp>
        <p:nvSpPr>
          <p:cNvPr id="4" name="Segnaposto contenuto 3">
            <a:extLst>
              <a:ext uri="{FF2B5EF4-FFF2-40B4-BE49-F238E27FC236}">
                <a16:creationId xmlns:a16="http://schemas.microsoft.com/office/drawing/2014/main" id="{639456FF-F958-8E48-A3C3-86A5769E9296}"/>
              </a:ext>
            </a:extLst>
          </p:cNvPr>
          <p:cNvSpPr>
            <a:spLocks noGrp="1"/>
          </p:cNvSpPr>
          <p:nvPr>
            <p:ph idx="1"/>
          </p:nvPr>
        </p:nvSpPr>
        <p:spPr/>
        <p:txBody>
          <a:bodyPr>
            <a:normAutofit/>
          </a:bodyPr>
          <a:lstStyle/>
          <a:p>
            <a:pPr marL="0" indent="0">
              <a:lnSpc>
                <a:spcPct val="100000"/>
              </a:lnSpc>
              <a:buNone/>
              <a:tabLst>
                <a:tab pos="914400" algn="l"/>
              </a:tabLst>
            </a:pPr>
            <a:r>
              <a:rPr lang="fr-CA" i="1" dirty="0">
                <a:solidFill>
                  <a:srgbClr val="222222"/>
                </a:solidFill>
                <a:effectLst/>
                <a:latin typeface="Calibri" panose="020F0502020204030204" pitchFamily="34" charset="0"/>
                <a:ea typeface="Times New Roman" panose="02020603050405020304" pitchFamily="18" charset="0"/>
              </a:rPr>
              <a:t>Quel est l’impact de cette étude sur la pratique clinique ?</a:t>
            </a:r>
            <a:endParaRPr lang="it-IT" dirty="0">
              <a:effectLst/>
              <a:latin typeface="Times New Roman" panose="02020603050405020304" pitchFamily="18" charset="0"/>
              <a:ea typeface="Times New Roman" panose="02020603050405020304" pitchFamily="18" charset="0"/>
            </a:endParaRPr>
          </a:p>
          <a:p>
            <a:pPr marL="285750" indent="-285750">
              <a:lnSpc>
                <a:spcPct val="100000"/>
              </a:lnSpc>
              <a:tabLst>
                <a:tab pos="914400" algn="l"/>
              </a:tabLst>
            </a:pPr>
            <a:r>
              <a:rPr lang="fr-CA"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Les options actuelles pour la DA se concentrent sur les topiques (corticostéroïdes ou inhibiteurs de la calcineurine), les thérapies UV ou l’immunosuppression systémique, mais il reste un besoin non satisfait de traitement efficace et durable.</a:t>
            </a:r>
            <a:endParaRPr lang="it-IT"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100000"/>
              </a:lnSpc>
              <a:tabLst>
                <a:tab pos="914400" algn="l"/>
              </a:tabLst>
            </a:pPr>
            <a:r>
              <a:rPr lang="fr-CA"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Les nouvelles thérapies qui ciblent l’inflammation sous-jacente offriront des options de traitement personnalisées aux médecins et à leurs patients.</a:t>
            </a:r>
            <a:endParaRPr lang="it-IT"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nSpc>
                <a:spcPct val="100000"/>
              </a:lnSpc>
              <a:tabLst>
                <a:tab pos="914400" algn="l"/>
              </a:tabLst>
            </a:pPr>
            <a:r>
              <a:rPr lang="fr-CA"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L’abrocitinib, un inhibiteur sélectif de JAK1, a apporté des améliorations statistiquement et cliniquement significatives, dès la deuxième semaine. Celles-ci ont augmenté et se sont stabilisées à la semaine 12.</a:t>
            </a:r>
            <a:endParaRPr lang="it-IT"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610622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657</Words>
  <Application>Microsoft Office PowerPoint</Application>
  <PresentationFormat>Widescreen</PresentationFormat>
  <Paragraphs>32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Tema di Office</vt:lpstr>
      <vt:lpstr>PowerPoint Presentation</vt:lpstr>
      <vt:lpstr>Efficacité et innocuité de l’abrocitinib chez les patients atteints de dermatite atopique modérée à sévère : résultats de l’étude de phase 3 JADE MONO-2</vt:lpstr>
      <vt:lpstr>Messages clés</vt:lpstr>
      <vt:lpstr>Contexte</vt:lpstr>
      <vt:lpstr>Contexte</vt:lpstr>
      <vt:lpstr>Résultats</vt:lpstr>
      <vt:lpstr>Perspectives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AADVMX | 2020 HIGHLIGHTS</dc:title>
  <dc:subject/>
  <dc:creator>GM</dc:creator>
  <cp:keywords/>
  <dc:description/>
  <cp:lastModifiedBy>info@infomedica.com</cp:lastModifiedBy>
  <cp:revision>63</cp:revision>
  <dcterms:created xsi:type="dcterms:W3CDTF">2019-09-23T14:09:10Z</dcterms:created>
  <dcterms:modified xsi:type="dcterms:W3CDTF">2020-07-15T15:15:16Z</dcterms:modified>
  <cp:category/>
</cp:coreProperties>
</file>